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85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DD1E-EC62-4E63-9998-3BFFADBA5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of 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F53F-69ED-4914-8410-E90499901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 </a:t>
            </a:r>
            <a:r>
              <a:rPr lang="en-US"/>
              <a:t>Extended Essays</a:t>
            </a:r>
          </a:p>
        </p:txBody>
      </p:sp>
    </p:spTree>
    <p:extLst>
      <p:ext uri="{BB962C8B-B14F-4D97-AF65-F5344CB8AC3E}">
        <p14:creationId xmlns:p14="http://schemas.microsoft.com/office/powerpoint/2010/main" val="23655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8B3E-1F36-4CA7-ADFD-75F16122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Kenney Workman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C9B10-9E2D-40C2-88CA-A62BEE180A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How do mild traumatic brain injuries affect the performance of hockey players?</a:t>
            </a:r>
          </a:p>
        </p:txBody>
      </p:sp>
    </p:spTree>
    <p:extLst>
      <p:ext uri="{BB962C8B-B14F-4D97-AF65-F5344CB8AC3E}">
        <p14:creationId xmlns:p14="http://schemas.microsoft.com/office/powerpoint/2010/main" val="283096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9744-1603-44E7-9984-365D5234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Mia May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21FA-AC07-4631-9909-0D029F635C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has china’s one-child policy impacted the liberation and status  of women in china? </a:t>
            </a:r>
          </a:p>
        </p:txBody>
      </p:sp>
    </p:spTree>
    <p:extLst>
      <p:ext uri="{BB962C8B-B14F-4D97-AF65-F5344CB8AC3E}">
        <p14:creationId xmlns:p14="http://schemas.microsoft.com/office/powerpoint/2010/main" val="422189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437E-D61E-48EC-ABE7-7ECF6026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Samir Joshi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5195A-622B-40E0-BF38-8D10E81B3D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How has the influx of migrants affected alt right movements in the united states compared to Germany in the 21</a:t>
            </a:r>
            <a:r>
              <a:rPr lang="en-US" sz="4800" baseline="30000" dirty="0"/>
              <a:t>st</a:t>
            </a:r>
            <a:r>
              <a:rPr lang="en-US" sz="4800" dirty="0"/>
              <a:t> century?</a:t>
            </a:r>
          </a:p>
        </p:txBody>
      </p:sp>
    </p:spTree>
    <p:extLst>
      <p:ext uri="{BB962C8B-B14F-4D97-AF65-F5344CB8AC3E}">
        <p14:creationId xmlns:p14="http://schemas.microsoft.com/office/powerpoint/2010/main" val="399652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801B-701A-4DFD-8373-CA286A4C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Elisa Shao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19FE-75E8-4771-A88A-8FEE3AE768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An exploration of the journey archetype to achieve Self-actualization in the main characters in </a:t>
            </a:r>
            <a:r>
              <a:rPr lang="en-US" sz="3600" i="1" dirty="0"/>
              <a:t>To kill a mockingbird</a:t>
            </a:r>
            <a:r>
              <a:rPr lang="en-US" sz="3600" dirty="0"/>
              <a:t>  and </a:t>
            </a:r>
            <a:r>
              <a:rPr lang="en-US" sz="3600" i="1" dirty="0"/>
              <a:t>Their Eyes were watching God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592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076D-4966-4FE8-A94F-787E919C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</a:t>
            </a:r>
            <a:r>
              <a:rPr lang="en-US" dirty="0" err="1"/>
              <a:t>Mohebbizadeh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C22-F842-4FDB-B1E1-6B5300D130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Social media’s role in the evolution of social activism: How has social media come to limit the effectiveness of social activism?</a:t>
            </a:r>
          </a:p>
        </p:txBody>
      </p:sp>
    </p:spTree>
    <p:extLst>
      <p:ext uri="{BB962C8B-B14F-4D97-AF65-F5344CB8AC3E}">
        <p14:creationId xmlns:p14="http://schemas.microsoft.com/office/powerpoint/2010/main" val="84254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B1D4-282F-4674-B4AC-2604A2D6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</a:t>
            </a:r>
            <a:r>
              <a:rPr lang="en-US" dirty="0" err="1"/>
              <a:t>Makassa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D8DB-CC63-4F17-AC17-07FDA0B746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Dictatorships: why do they prevail?</a:t>
            </a:r>
          </a:p>
        </p:txBody>
      </p:sp>
    </p:spTree>
    <p:extLst>
      <p:ext uri="{BB962C8B-B14F-4D97-AF65-F5344CB8AC3E}">
        <p14:creationId xmlns:p14="http://schemas.microsoft.com/office/powerpoint/2010/main" val="421951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CCBF-352A-4963-9A3B-82455A32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Zhang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670-193A-47A0-9920-C601345600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Investing the effects of the rapid growth of the esports market, its economic effect on eSports organizations, and the best way to expand it</a:t>
            </a:r>
          </a:p>
        </p:txBody>
      </p:sp>
    </p:spTree>
    <p:extLst>
      <p:ext uri="{BB962C8B-B14F-4D97-AF65-F5344CB8AC3E}">
        <p14:creationId xmlns:p14="http://schemas.microsoft.com/office/powerpoint/2010/main" val="171780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C58B-83CC-4870-83AC-6871F2F1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wang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D49B8-5DEF-49C4-9C7F-CC19ABAB5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Addressing the dangers of intellectual virtual assistants</a:t>
            </a:r>
          </a:p>
        </p:txBody>
      </p:sp>
    </p:spTree>
    <p:extLst>
      <p:ext uri="{BB962C8B-B14F-4D97-AF65-F5344CB8AC3E}">
        <p14:creationId xmlns:p14="http://schemas.microsoft.com/office/powerpoint/2010/main" val="178702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1198-3914-41F8-90B8-4A4C7527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Melisa </a:t>
            </a:r>
            <a:r>
              <a:rPr lang="en-US" dirty="0" err="1"/>
              <a:t>Crnica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4C78-5183-4179-A6C1-F601416948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Analyzing the progression of computer algorithms over time</a:t>
            </a:r>
          </a:p>
        </p:txBody>
      </p:sp>
    </p:spTree>
    <p:extLst>
      <p:ext uri="{BB962C8B-B14F-4D97-AF65-F5344CB8AC3E}">
        <p14:creationId xmlns:p14="http://schemas.microsoft.com/office/powerpoint/2010/main" val="265881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EE15-86C0-46A2-AD1E-37F11129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Emily Kenner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4DC4-45EB-4777-9CF8-5C84E8543A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Ecological and Economic Effects of Ecotourism in the coral triangle</a:t>
            </a:r>
          </a:p>
        </p:txBody>
      </p:sp>
    </p:spTree>
    <p:extLst>
      <p:ext uri="{BB962C8B-B14F-4D97-AF65-F5344CB8AC3E}">
        <p14:creationId xmlns:p14="http://schemas.microsoft.com/office/powerpoint/2010/main" val="428045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2E65-EADA-4983-A095-83B097EF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Natalia </a:t>
            </a:r>
            <a:r>
              <a:rPr lang="en-US" dirty="0" err="1"/>
              <a:t>Crimmel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E5F4-95E3-4697-96CC-CEF641AFF5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Investigation of the impact of the Arab spring on right-wing politics in Germany </a:t>
            </a:r>
          </a:p>
        </p:txBody>
      </p:sp>
    </p:spTree>
    <p:extLst>
      <p:ext uri="{BB962C8B-B14F-4D97-AF65-F5344CB8AC3E}">
        <p14:creationId xmlns:p14="http://schemas.microsoft.com/office/powerpoint/2010/main" val="102313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0EFF-EACC-4384-BC33-AE1E0426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Arya </a:t>
            </a:r>
            <a:r>
              <a:rPr lang="en-US" dirty="0" err="1"/>
              <a:t>barkesseh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6D328-2848-44DF-A121-1D0BE889FF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 what extent did Confucian and </a:t>
            </a:r>
            <a:r>
              <a:rPr lang="en-US" sz="4000" dirty="0" err="1"/>
              <a:t>buddhist</a:t>
            </a:r>
            <a:r>
              <a:rPr lang="en-US" sz="4000" dirty="0"/>
              <a:t> ideals complement and oppose each other in the constitution of tang china?</a:t>
            </a:r>
          </a:p>
        </p:txBody>
      </p:sp>
    </p:spTree>
    <p:extLst>
      <p:ext uri="{BB962C8B-B14F-4D97-AF65-F5344CB8AC3E}">
        <p14:creationId xmlns:p14="http://schemas.microsoft.com/office/powerpoint/2010/main" val="53066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A90D-29A0-4A6D-B9C6-58381A13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Kim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3962-63DC-415E-B642-B95BDB6D8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“Eyes squinted open” - Affective tools for combating the myth of the model minority in the united states federal education system</a:t>
            </a:r>
          </a:p>
        </p:txBody>
      </p:sp>
    </p:spTree>
    <p:extLst>
      <p:ext uri="{BB962C8B-B14F-4D97-AF65-F5344CB8AC3E}">
        <p14:creationId xmlns:p14="http://schemas.microsoft.com/office/powerpoint/2010/main" val="156445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18FB-FA32-49E5-A070-8108CD1C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Derek Che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AD9A-42F0-4F9F-A1AA-0C7C5270E1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To what extent has corporate social responsibility shaped Ben &amp; Jerry’s Ice Cream Company’s success as a business in society?</a:t>
            </a:r>
          </a:p>
        </p:txBody>
      </p:sp>
    </p:spTree>
    <p:extLst>
      <p:ext uri="{BB962C8B-B14F-4D97-AF65-F5344CB8AC3E}">
        <p14:creationId xmlns:p14="http://schemas.microsoft.com/office/powerpoint/2010/main" val="254691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E54D-CF0B-49BA-AC31-85D739BC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Zander </a:t>
            </a:r>
            <a:r>
              <a:rPr lang="en-US" dirty="0" err="1"/>
              <a:t>bagley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9923F-4886-4E10-9417-BCAE86BF1F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 effect science fiction had on technological innovation </a:t>
            </a:r>
          </a:p>
        </p:txBody>
      </p:sp>
    </p:spTree>
    <p:extLst>
      <p:ext uri="{BB962C8B-B14F-4D97-AF65-F5344CB8AC3E}">
        <p14:creationId xmlns:p14="http://schemas.microsoft.com/office/powerpoint/2010/main" val="32424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6F90-8113-42BC-8CCF-E3629270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</a:t>
            </a:r>
            <a:r>
              <a:rPr lang="en-US" dirty="0" err="1"/>
              <a:t>Deforge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EF49-0D94-47C3-AAAA-E9220CD21B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Meaning in Andre Tarkovsky’s </a:t>
            </a:r>
            <a:r>
              <a:rPr lang="en-US" sz="4800" i="1" dirty="0"/>
              <a:t>Stalker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875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2D01-9B8F-4D41-8455-9F185F3D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Ivan Delgado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AC0F-107E-4F49-8247-873DADCA23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Rise of Helicopters and Drones and the Evolution of the Chase Scene</a:t>
            </a:r>
          </a:p>
        </p:txBody>
      </p:sp>
    </p:spTree>
    <p:extLst>
      <p:ext uri="{BB962C8B-B14F-4D97-AF65-F5344CB8AC3E}">
        <p14:creationId xmlns:p14="http://schemas.microsoft.com/office/powerpoint/2010/main" val="842901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6984-16CD-4F03-9C2E-7E7E74ED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Peter </a:t>
            </a:r>
            <a:r>
              <a:rPr lang="en-US" dirty="0" err="1"/>
              <a:t>Corroon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3BE7-ABBD-460E-93E6-0F83A3B494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To what extent does the ideal body image and its impact differ in the United States compared to Pacific Island Nations?</a:t>
            </a:r>
          </a:p>
        </p:txBody>
      </p:sp>
    </p:spTree>
    <p:extLst>
      <p:ext uri="{BB962C8B-B14F-4D97-AF65-F5344CB8AC3E}">
        <p14:creationId xmlns:p14="http://schemas.microsoft.com/office/powerpoint/2010/main" val="3497288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2D21-D4F7-4882-8807-325BFF8A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 </a:t>
            </a:r>
            <a:r>
              <a:rPr lang="en-US" dirty="0" err="1"/>
              <a:t>shuckra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19AE-BDB9-412C-9118-929F642390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does pain perception affect physical performance?</a:t>
            </a:r>
          </a:p>
        </p:txBody>
      </p:sp>
    </p:spTree>
    <p:extLst>
      <p:ext uri="{BB962C8B-B14F-4D97-AF65-F5344CB8AC3E}">
        <p14:creationId xmlns:p14="http://schemas.microsoft.com/office/powerpoint/2010/main" val="1870245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83C-59FB-4A0A-B622-38AF2379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Greer </a:t>
            </a:r>
            <a:r>
              <a:rPr lang="en-US" dirty="0" err="1"/>
              <a:t>Bleyl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042B1-0201-4D9E-9550-5C2DD7CBD5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Search and Rescue in Wilderness Terrain</a:t>
            </a:r>
          </a:p>
        </p:txBody>
      </p:sp>
    </p:spTree>
    <p:extLst>
      <p:ext uri="{BB962C8B-B14F-4D97-AF65-F5344CB8AC3E}">
        <p14:creationId xmlns:p14="http://schemas.microsoft.com/office/powerpoint/2010/main" val="846225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F9B9-6B57-4EA5-AC24-3258CE55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Wilson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12EF-4C70-4A56-9431-2E458698BB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Effect of China’s “National sword policy” on plastic recycling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80971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351A-099B-43BB-931F-F9D4AF6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 </a:t>
            </a:r>
            <a:r>
              <a:rPr lang="en-US" dirty="0" err="1"/>
              <a:t>galian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69FA-1C3B-436E-B257-100C5AB263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An Analysis of </a:t>
            </a:r>
            <a:r>
              <a:rPr lang="en-US" sz="4800" dirty="0" err="1"/>
              <a:t>deleuze’s</a:t>
            </a:r>
            <a:r>
              <a:rPr lang="en-US" sz="4800" dirty="0"/>
              <a:t> theories of faciality and deterritorialization in response to ecofeminism and violence</a:t>
            </a:r>
          </a:p>
        </p:txBody>
      </p:sp>
    </p:spTree>
    <p:extLst>
      <p:ext uri="{BB962C8B-B14F-4D97-AF65-F5344CB8AC3E}">
        <p14:creationId xmlns:p14="http://schemas.microsoft.com/office/powerpoint/2010/main" val="21520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70DB-943C-4BE9-9A3F-8BBEEC2D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Clark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5AD3-09DF-4114-BCE3-C1053344F2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does the ideology of isolationism Affect America’s two party system today?</a:t>
            </a:r>
          </a:p>
        </p:txBody>
      </p:sp>
    </p:spTree>
    <p:extLst>
      <p:ext uri="{BB962C8B-B14F-4D97-AF65-F5344CB8AC3E}">
        <p14:creationId xmlns:p14="http://schemas.microsoft.com/office/powerpoint/2010/main" val="3941584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E53A-9A36-4405-B32A-6149EDB0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Andoni</a:t>
            </a:r>
            <a:r>
              <a:rPr lang="en-US" dirty="0"/>
              <a:t> </a:t>
            </a:r>
            <a:r>
              <a:rPr lang="en-US" dirty="0" err="1"/>
              <a:t>TelonidIs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8E005-EC75-460C-B301-C7A1D679D2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Beyond the Pink and Blue</a:t>
            </a:r>
          </a:p>
          <a:p>
            <a:r>
              <a:rPr lang="en-US" sz="3600" dirty="0"/>
              <a:t>TO what extent has parenting Has Shaped the disparaged growth of male and female gender stereotypes?</a:t>
            </a:r>
          </a:p>
        </p:txBody>
      </p:sp>
    </p:spTree>
    <p:extLst>
      <p:ext uri="{BB962C8B-B14F-4D97-AF65-F5344CB8AC3E}">
        <p14:creationId xmlns:p14="http://schemas.microsoft.com/office/powerpoint/2010/main" val="1411699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4D0D-3D61-4FAD-BB62-16CDB6E1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Noah </a:t>
            </a:r>
            <a:r>
              <a:rPr lang="en-US" dirty="0" err="1"/>
              <a:t>Sandweiss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FF6E-2EDC-4088-A489-F7A1AE2936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 what extent was the social revolution of the 60s and 70s responsible for the popularization of bouldering in Yosemite Valley?</a:t>
            </a:r>
          </a:p>
        </p:txBody>
      </p:sp>
    </p:spTree>
    <p:extLst>
      <p:ext uri="{BB962C8B-B14F-4D97-AF65-F5344CB8AC3E}">
        <p14:creationId xmlns:p14="http://schemas.microsoft.com/office/powerpoint/2010/main" val="3770677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DF88-F3CD-44D6-A0F4-A0CB5442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Gomez-Torres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21482-7B05-4743-9445-07258CFCB5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 what extent does the portrayal violence in TV and movies affect a child’s development, understanding and use of aggressive behavior from birth to eighteen years of age?</a:t>
            </a:r>
          </a:p>
        </p:txBody>
      </p:sp>
    </p:spTree>
    <p:extLst>
      <p:ext uri="{BB962C8B-B14F-4D97-AF65-F5344CB8AC3E}">
        <p14:creationId xmlns:p14="http://schemas.microsoft.com/office/powerpoint/2010/main" val="166002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32B9-1866-4C9F-AB7A-C7669899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Olivia Hutten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89BF-06C2-49A1-A013-BF04B2E682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can fractals be utilized to decrease stress and optimize productivity?</a:t>
            </a:r>
          </a:p>
        </p:txBody>
      </p:sp>
    </p:spTree>
    <p:extLst>
      <p:ext uri="{BB962C8B-B14F-4D97-AF65-F5344CB8AC3E}">
        <p14:creationId xmlns:p14="http://schemas.microsoft.com/office/powerpoint/2010/main" val="1261912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2282-D7D7-4C07-8AB7-B0155567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Sophie </a:t>
            </a:r>
            <a:r>
              <a:rPr lang="en-US" dirty="0" err="1"/>
              <a:t>byde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9EFF-FE91-4B19-A4F8-CB05A9B3E4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Internet and the anti-vaccination movement – to what extent has the growth of the internet impacted the spread of anti-vaccination ideals in the 21</a:t>
            </a:r>
            <a:r>
              <a:rPr lang="en-US" sz="4000" baseline="30000" dirty="0"/>
              <a:t>st</a:t>
            </a:r>
            <a:r>
              <a:rPr lang="en-US" sz="4000" dirty="0"/>
              <a:t> century?</a:t>
            </a:r>
          </a:p>
        </p:txBody>
      </p:sp>
    </p:spTree>
    <p:extLst>
      <p:ext uri="{BB962C8B-B14F-4D97-AF65-F5344CB8AC3E}">
        <p14:creationId xmlns:p14="http://schemas.microsoft.com/office/powerpoint/2010/main" val="2768985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ED2F-8F75-4D83-B732-94D74321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Annika </a:t>
            </a:r>
            <a:r>
              <a:rPr lang="en-US" dirty="0" err="1"/>
              <a:t>Kligman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B1D0-E977-4EEE-B86B-AB25423909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How do the transitions in the production and distribution of food affect sociocultural development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86401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6E38-C329-4FC7-B293-11A957CD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Anisa Habib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C3E3-593D-4F93-B351-04BD010E9C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does biased media and propaganda affect the Indian-Pakistani Kashmir dispute?</a:t>
            </a:r>
          </a:p>
        </p:txBody>
      </p:sp>
    </p:spTree>
    <p:extLst>
      <p:ext uri="{BB962C8B-B14F-4D97-AF65-F5344CB8AC3E}">
        <p14:creationId xmlns:p14="http://schemas.microsoft.com/office/powerpoint/2010/main" val="188188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1C36-9357-45ED-A30A-ABCB2FC3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Sydney Smith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10EE-516B-4752-916E-00E84399E9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What Does Social Media Marketing Contribute to a Small Business’s Success or Downfall?</a:t>
            </a:r>
          </a:p>
        </p:txBody>
      </p:sp>
    </p:spTree>
    <p:extLst>
      <p:ext uri="{BB962C8B-B14F-4D97-AF65-F5344CB8AC3E}">
        <p14:creationId xmlns:p14="http://schemas.microsoft.com/office/powerpoint/2010/main" val="1162392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81B2-3FE0-46A1-BF2A-DD12EE77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Calvin </a:t>
            </a:r>
            <a:r>
              <a:rPr lang="en-US" dirty="0" err="1"/>
              <a:t>mumm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0F8F-652D-47C9-8F10-A353B4CE44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How and why do filmmakers use the horror genre to depict perspectives of adolescence?</a:t>
            </a:r>
          </a:p>
        </p:txBody>
      </p:sp>
    </p:spTree>
    <p:extLst>
      <p:ext uri="{BB962C8B-B14F-4D97-AF65-F5344CB8AC3E}">
        <p14:creationId xmlns:p14="http://schemas.microsoft.com/office/powerpoint/2010/main" val="49748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74AB-6A88-4153-86AD-A4EC8E68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Josie Chatterton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27D1-F8EB-46C0-A196-196CB59C0C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Reduction of plastic pollution due to recycling </a:t>
            </a:r>
          </a:p>
        </p:txBody>
      </p:sp>
    </p:spTree>
    <p:extLst>
      <p:ext uri="{BB962C8B-B14F-4D97-AF65-F5344CB8AC3E}">
        <p14:creationId xmlns:p14="http://schemas.microsoft.com/office/powerpoint/2010/main" val="4065992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E928-FB37-4B5B-8E96-7410CFD4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Ramis</a:t>
            </a:r>
            <a:r>
              <a:rPr lang="en-US" dirty="0"/>
              <a:t> </a:t>
            </a:r>
            <a:r>
              <a:rPr lang="en-US" dirty="0" err="1"/>
              <a:t>Banuri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A66D-43DA-481B-9F82-E6F18158CE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Title: The Immigration Regime and Settler Colonialism</a:t>
            </a:r>
          </a:p>
          <a:p>
            <a:r>
              <a:rPr lang="en-US" sz="4000" dirty="0"/>
              <a:t>Research Question: How do less restrictive immigration laws to the United States contribute to Settler Colonial projects?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94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2D8D-2A45-4A74-99D2-A0EA3B4C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</a:t>
            </a:r>
            <a:r>
              <a:rPr lang="en-US" dirty="0" err="1"/>
              <a:t>Bonkowski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C8ED-7C58-41E7-B46C-43BDD6444D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Modern Theoretical Physics and String Theory Fall Within Some, but Not All, Definitions of Science</a:t>
            </a:r>
          </a:p>
          <a:p>
            <a:pPr marL="0" indent="0">
              <a:buNone/>
            </a:pPr>
            <a:r>
              <a:rPr lang="en-US" sz="3600" b="1" dirty="0"/>
              <a:t>Research Question: </a:t>
            </a:r>
            <a:r>
              <a:rPr lang="en-US" sz="3600" dirty="0"/>
              <a:t>To what extent can modern theoretical physics be described as part of science, with special reference to string theory?</a:t>
            </a:r>
          </a:p>
        </p:txBody>
      </p:sp>
    </p:spTree>
    <p:extLst>
      <p:ext uri="{BB962C8B-B14F-4D97-AF65-F5344CB8AC3E}">
        <p14:creationId xmlns:p14="http://schemas.microsoft.com/office/powerpoint/2010/main" val="383216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DA0E-2FA9-47AD-954C-3458917B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Hee</a:t>
            </a:r>
            <a:r>
              <a:rPr lang="en-US" dirty="0"/>
              <a:t> Joon Jeon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49C1-D340-4A4B-BB3A-AEA62B5A5A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An examination of the reasons for the rise of South Korea's economy under Park Chung-</a:t>
            </a:r>
            <a:r>
              <a:rPr lang="en-US" sz="4000" b="1" dirty="0" err="1"/>
              <a:t>Hee</a:t>
            </a:r>
            <a:r>
              <a:rPr lang="en-US" sz="4000" b="1" dirty="0"/>
              <a:t> versus the Philippines' economic stagnation under Ferdinand Marcos.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520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26AE-FFDA-4004-AE9A-33827703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Jolley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EC1F-CD17-429A-A3A5-F239BF0692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/>
              <a:t>Title: The Effectiveness of Biomimetic Materials</a:t>
            </a:r>
          </a:p>
          <a:p>
            <a:r>
              <a:rPr lang="en-US" sz="4000" dirty="0"/>
              <a:t>Research Question: How effective are biomimetic materials?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73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C03F-EC75-4F45-8676-6DF44F7F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Aleksander Jovanovic-</a:t>
            </a:r>
            <a:r>
              <a:rPr lang="en-US" dirty="0" err="1"/>
              <a:t>Hacon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ACA5-DC66-4243-950C-D2A5C818F6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How Feasible will Antimatter be as a Rocket Fuel in the Ensuing Century?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60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0986-7ED3-40CE-9662-4A98130E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Elisabeth </a:t>
            </a:r>
            <a:r>
              <a:rPr lang="en-US" dirty="0" err="1"/>
              <a:t>Klehr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3E8B-45F9-4709-BBE3-C22AF16C01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6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04E9-AE52-4746-A141-04BC1C92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Ariana </a:t>
            </a:r>
            <a:r>
              <a:rPr lang="en-US" dirty="0" err="1"/>
              <a:t>Meinking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5319-4F0A-420E-8255-56662A7507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How significant was rhetoric in </a:t>
            </a:r>
            <a:r>
              <a:rPr lang="en-US" sz="4000" i="1" dirty="0"/>
              <a:t>Common Sense</a:t>
            </a:r>
            <a:r>
              <a:rPr lang="en-US" sz="4000" dirty="0"/>
              <a:t> by Thomas Paine and </a:t>
            </a:r>
            <a:r>
              <a:rPr lang="en-US" sz="4000" i="1" dirty="0"/>
              <a:t>Causes of the American Discontents </a:t>
            </a:r>
            <a:r>
              <a:rPr lang="en-US" sz="4000" dirty="0"/>
              <a:t>by Benjamin Franklin in influencing the publication and rhetoric of the </a:t>
            </a:r>
            <a:r>
              <a:rPr lang="en-US" sz="4000" i="1" dirty="0"/>
              <a:t>Declaration of Independence?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98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4AEA-A19B-47E7-AEF9-8EEBB067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Owen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E20B-002F-460A-AD1D-47E0053799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How has public perception of marijuana evolved alongside a deeper respect for civil rights and equality in modern society?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75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5C08-80B9-4524-A7B8-7A67701E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Stensaas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6ADA-77B2-4B38-9415-09CC883126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i="1" dirty="0"/>
              <a:t>“To what extent do experiences influence the formation of Jungian archetypal parts of the psyche?”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2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B3BD-1AE2-4DB7-9ECC-B995A97B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Xochi</a:t>
            </a:r>
            <a:r>
              <a:rPr lang="en-US" dirty="0"/>
              <a:t> </a:t>
            </a:r>
            <a:r>
              <a:rPr lang="en-US" dirty="0" err="1"/>
              <a:t>Stensaas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B1127-99FF-4A52-B1C9-75AA66CA74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What can dreams tell us about our deeper mind?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3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85C1-CDDA-4F47-B6F4-96EB4C9A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Jenna </a:t>
            </a:r>
            <a:r>
              <a:rPr lang="en-US" dirty="0" err="1"/>
              <a:t>Junge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D331-B187-423B-9F16-B202940710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 Report on the marine threats of Overfishing and plastic pollution</a:t>
            </a:r>
          </a:p>
        </p:txBody>
      </p:sp>
    </p:spTree>
    <p:extLst>
      <p:ext uri="{BB962C8B-B14F-4D97-AF65-F5344CB8AC3E}">
        <p14:creationId xmlns:p14="http://schemas.microsoft.com/office/powerpoint/2010/main" val="2772384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3AF0-9187-426F-B876-224A9948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Andrew 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833C-FD97-47A5-9BD3-EBE37F9DCB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9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DFFB-FF99-42AD-93E5-7232F8DF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Raul Rodriguez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CE09-8D6E-4E4A-A109-EEE9E81B3F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An exploration of the chemistry in sugar, lithium ion, and alkaline batteries and the determination of which are more efficient based on energy density. </a:t>
            </a:r>
          </a:p>
        </p:txBody>
      </p:sp>
    </p:spTree>
    <p:extLst>
      <p:ext uri="{BB962C8B-B14F-4D97-AF65-F5344CB8AC3E}">
        <p14:creationId xmlns:p14="http://schemas.microsoft.com/office/powerpoint/2010/main" val="804364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1B45-0E26-4A6E-A440-B936A716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Kishan</a:t>
            </a:r>
            <a:r>
              <a:rPr lang="en-US" dirty="0"/>
              <a:t> </a:t>
            </a:r>
            <a:r>
              <a:rPr lang="en-US" dirty="0" err="1"/>
              <a:t>Thambu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75A6-E84E-433A-B736-DDA6C39183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To what extent is blockchain technology reliable and effective for timestamping digital information in the healthcare industry?</a:t>
            </a:r>
          </a:p>
        </p:txBody>
      </p:sp>
    </p:spTree>
    <p:extLst>
      <p:ext uri="{BB962C8B-B14F-4D97-AF65-F5344CB8AC3E}">
        <p14:creationId xmlns:p14="http://schemas.microsoft.com/office/powerpoint/2010/main" val="3731792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6CB9-D492-4D02-A017-54A7E02B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Abril Vale-</a:t>
            </a:r>
            <a:r>
              <a:rPr lang="en-US" dirty="0" err="1"/>
              <a:t>Luzardo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8545-6A1C-4EAA-BB93-CBE9342070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4000" dirty="0" err="1"/>
              <a:t>what</a:t>
            </a:r>
            <a:r>
              <a:rPr lang="es-ES" sz="4000" dirty="0"/>
              <a:t> </a:t>
            </a:r>
            <a:r>
              <a:rPr lang="es-ES" sz="4000" dirty="0" err="1"/>
              <a:t>extent</a:t>
            </a:r>
            <a:r>
              <a:rPr lang="es-ES" sz="4000" dirty="0"/>
              <a:t> </a:t>
            </a:r>
            <a:r>
              <a:rPr lang="es-ES" sz="4000" dirty="0" err="1"/>
              <a:t>were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effects</a:t>
            </a:r>
            <a:r>
              <a:rPr lang="es-ES" sz="4000" dirty="0"/>
              <a:t> </a:t>
            </a:r>
            <a:r>
              <a:rPr lang="es-ES" sz="4000" dirty="0" err="1"/>
              <a:t>of</a:t>
            </a:r>
            <a:r>
              <a:rPr lang="es-ES" sz="4000" dirty="0"/>
              <a:t> </a:t>
            </a:r>
            <a:r>
              <a:rPr lang="es-ES" sz="4000" dirty="0" err="1"/>
              <a:t>rationing</a:t>
            </a:r>
            <a:r>
              <a:rPr lang="es-ES" sz="4000" dirty="0"/>
              <a:t> propaganda a </a:t>
            </a:r>
            <a:r>
              <a:rPr lang="es-ES" sz="4000" dirty="0" err="1"/>
              <a:t>benefit</a:t>
            </a:r>
            <a:r>
              <a:rPr lang="es-ES" sz="4000" dirty="0"/>
              <a:t> and a </a:t>
            </a:r>
            <a:r>
              <a:rPr lang="es-ES" sz="4000" dirty="0" err="1"/>
              <a:t>negative</a:t>
            </a:r>
            <a:r>
              <a:rPr lang="es-ES" sz="4000" dirty="0"/>
              <a:t> </a:t>
            </a:r>
            <a:r>
              <a:rPr lang="es-ES" sz="4000" dirty="0" err="1"/>
              <a:t>effect</a:t>
            </a:r>
            <a:r>
              <a:rPr lang="es-ES" sz="4000" dirty="0"/>
              <a:t> </a:t>
            </a:r>
            <a:r>
              <a:rPr lang="es-ES" sz="4000" dirty="0" err="1"/>
              <a:t>on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British </a:t>
            </a:r>
            <a:r>
              <a:rPr lang="es-ES" sz="4000" dirty="0" err="1"/>
              <a:t>population</a:t>
            </a:r>
            <a:r>
              <a:rPr lang="es-ES" sz="4000" dirty="0"/>
              <a:t> </a:t>
            </a:r>
            <a:r>
              <a:rPr lang="es-ES" sz="4000" dirty="0" err="1"/>
              <a:t>during</a:t>
            </a:r>
            <a:r>
              <a:rPr lang="es-ES" sz="4000" dirty="0"/>
              <a:t> and after </a:t>
            </a:r>
            <a:r>
              <a:rPr lang="es-ES" sz="4000" dirty="0" err="1"/>
              <a:t>World</a:t>
            </a:r>
            <a:r>
              <a:rPr lang="es-ES" sz="4000" dirty="0"/>
              <a:t> </a:t>
            </a:r>
            <a:r>
              <a:rPr lang="es-ES" sz="4000" dirty="0" err="1"/>
              <a:t>War</a:t>
            </a:r>
            <a:r>
              <a:rPr lang="es-ES" sz="4000" dirty="0"/>
              <a:t> </a:t>
            </a:r>
            <a:r>
              <a:rPr lang="es-ES" sz="4000" dirty="0" err="1"/>
              <a:t>Two</a:t>
            </a:r>
            <a:r>
              <a:rPr lang="es-ES" sz="4000" dirty="0"/>
              <a:t>?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97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DF9A-5237-444E-8064-65C69E0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Michal </a:t>
            </a:r>
            <a:r>
              <a:rPr lang="en-US" dirty="0" err="1"/>
              <a:t>Zahradnik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CA77-B01B-4628-AEDC-794ED0841E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3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EC88-69BF-453F-B360-02C2FA6B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Lucy </a:t>
            </a:r>
            <a:r>
              <a:rPr lang="en-US" dirty="0" err="1"/>
              <a:t>Zavitz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0688-4FEA-4F98-B633-2F7B750F89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To what extent did the midwives in the medieval to early modern period in western Europe impact women’s healthcare and women’s overall role in society?</a:t>
            </a:r>
          </a:p>
        </p:txBody>
      </p:sp>
    </p:spTree>
    <p:extLst>
      <p:ext uri="{BB962C8B-B14F-4D97-AF65-F5344CB8AC3E}">
        <p14:creationId xmlns:p14="http://schemas.microsoft.com/office/powerpoint/2010/main" val="3276512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0FB5-5C70-4961-91AB-268C129C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Vinay </a:t>
            </a:r>
            <a:r>
              <a:rPr lang="en-US" dirty="0" err="1"/>
              <a:t>bandiatmakur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DD0C-4623-4E5D-92D2-71D60398EF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4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5D1D-654A-448B-9CB2-633EA16C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Pamela </a:t>
            </a:r>
            <a:r>
              <a:rPr lang="en-US" dirty="0" err="1"/>
              <a:t>adams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0CA1-62D0-467D-A2C1-CBD63FBAD4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Can reliable predictions be made about human behavior based on weather patterns?</a:t>
            </a:r>
          </a:p>
        </p:txBody>
      </p:sp>
    </p:spTree>
    <p:extLst>
      <p:ext uri="{BB962C8B-B14F-4D97-AF65-F5344CB8AC3E}">
        <p14:creationId xmlns:p14="http://schemas.microsoft.com/office/powerpoint/2010/main" val="1284855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FDD7-BDE4-4C59-A7DC-5C8F201A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Tejita</a:t>
            </a:r>
            <a:r>
              <a:rPr lang="en-US" dirty="0"/>
              <a:t> </a:t>
            </a:r>
            <a:r>
              <a:rPr lang="en-US" dirty="0" err="1"/>
              <a:t>agarwal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E622-9C30-4363-A14E-CD29BF8186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The extinction of Homo Neanderthalensis:  To what extent did infection disease, climate changes, and competitive exclusion play a role in the extinction of homo neanderthalensis?</a:t>
            </a:r>
          </a:p>
        </p:txBody>
      </p:sp>
    </p:spTree>
    <p:extLst>
      <p:ext uri="{BB962C8B-B14F-4D97-AF65-F5344CB8AC3E}">
        <p14:creationId xmlns:p14="http://schemas.microsoft.com/office/powerpoint/2010/main" val="1818871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C9AC-7ED9-4657-8883-7F802A7B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Nolan carpenter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D450-D6FE-48A0-9B26-412D612522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Do Championship hangovers exist in professional American football and why?</a:t>
            </a:r>
          </a:p>
        </p:txBody>
      </p:sp>
    </p:spTree>
    <p:extLst>
      <p:ext uri="{BB962C8B-B14F-4D97-AF65-F5344CB8AC3E}">
        <p14:creationId xmlns:p14="http://schemas.microsoft.com/office/powerpoint/2010/main" val="23814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3656-CA45-4900-902E-D86CA012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Lolly</a:t>
            </a:r>
            <a:r>
              <a:rPr lang="en-US" dirty="0"/>
              <a:t> Wilson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758C-F24F-4558-A6D2-CD3AF1080F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Culture of Capoeira</a:t>
            </a:r>
          </a:p>
          <a:p>
            <a:r>
              <a:rPr lang="en-US" sz="3600" dirty="0"/>
              <a:t>To what extent has the influence of capoeira played a role in the culture  in the 16</a:t>
            </a:r>
            <a:r>
              <a:rPr lang="en-US" sz="3600" baseline="30000" dirty="0"/>
              <a:t>th</a:t>
            </a:r>
            <a:r>
              <a:rPr lang="en-US" sz="3600" dirty="0"/>
              <a:t> century, in comparison to present day culture?</a:t>
            </a:r>
          </a:p>
        </p:txBody>
      </p:sp>
    </p:spTree>
    <p:extLst>
      <p:ext uri="{BB962C8B-B14F-4D97-AF65-F5344CB8AC3E}">
        <p14:creationId xmlns:p14="http://schemas.microsoft.com/office/powerpoint/2010/main" val="2232361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FBDA-F813-465C-AC31-FAA93D85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cutler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D7CE-8301-4761-B2B8-EBC0FF6E22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6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B473-F60E-492E-ACC7-226E516A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Marissa </a:t>
            </a:r>
            <a:r>
              <a:rPr lang="en-US" dirty="0" err="1"/>
              <a:t>goodman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306D-3DD8-470B-864B-CDB00F656A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The normalization of predatory behavior in the media, and its impact on youth’s formation of romantic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4693956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E73F-66DC-4515-9FA8-9936B033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hale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7E2E-F2BE-4166-A839-5018FC320B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Hydrogen aircraft technology</a:t>
            </a:r>
          </a:p>
        </p:txBody>
      </p:sp>
    </p:spTree>
    <p:extLst>
      <p:ext uri="{BB962C8B-B14F-4D97-AF65-F5344CB8AC3E}">
        <p14:creationId xmlns:p14="http://schemas.microsoft.com/office/powerpoint/2010/main" val="33414385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978B-EEF9-4273-8BFB-319AC5B2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Clare </a:t>
            </a:r>
            <a:r>
              <a:rPr lang="en-US" dirty="0" err="1"/>
              <a:t>keeler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483A-405B-4B7C-B9E5-0A140653F3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Comparing and contrasting Eastern and Western medicine</a:t>
            </a:r>
          </a:p>
        </p:txBody>
      </p:sp>
    </p:spTree>
    <p:extLst>
      <p:ext uri="{BB962C8B-B14F-4D97-AF65-F5344CB8AC3E}">
        <p14:creationId xmlns:p14="http://schemas.microsoft.com/office/powerpoint/2010/main" val="2200730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BE0A-6B50-4F8B-895F-8A33267F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Elijah </a:t>
            </a:r>
            <a:r>
              <a:rPr lang="en-US" dirty="0" err="1"/>
              <a:t>kennard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F7A6-7266-44CB-A3AD-B4B2E69E34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Artificial intelligence:  How feats against humans illuminate the ability of machines</a:t>
            </a:r>
          </a:p>
        </p:txBody>
      </p:sp>
    </p:spTree>
    <p:extLst>
      <p:ext uri="{BB962C8B-B14F-4D97-AF65-F5344CB8AC3E}">
        <p14:creationId xmlns:p14="http://schemas.microsoft.com/office/powerpoint/2010/main" val="36131330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F043-211F-4CCE-BFEE-B4053D21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Asma khan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FA87-42F7-4B78-A73E-1A61668F5D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Comparing anatomical discoveries in the renaissance period and their impact on modern –day medicine</a:t>
            </a:r>
          </a:p>
        </p:txBody>
      </p:sp>
    </p:spTree>
    <p:extLst>
      <p:ext uri="{BB962C8B-B14F-4D97-AF65-F5344CB8AC3E}">
        <p14:creationId xmlns:p14="http://schemas.microsoft.com/office/powerpoint/2010/main" val="3104065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F05E-BAD9-4F2B-A8D6-50966F67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Sanjar</a:t>
            </a:r>
            <a:r>
              <a:rPr lang="en-US" dirty="0"/>
              <a:t> </a:t>
            </a:r>
            <a:r>
              <a:rPr lang="en-US" dirty="0" err="1"/>
              <a:t>kushaliev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8202-1A86-4C66-AF27-65E33BA1BE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is fertilizer and pesticide use in united states agriculture harmful?</a:t>
            </a:r>
          </a:p>
        </p:txBody>
      </p:sp>
    </p:spTree>
    <p:extLst>
      <p:ext uri="{BB962C8B-B14F-4D97-AF65-F5344CB8AC3E}">
        <p14:creationId xmlns:p14="http://schemas.microsoft.com/office/powerpoint/2010/main" val="35103447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7BB7-AF7C-4475-83D0-C198605B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Katharine </a:t>
            </a:r>
            <a:r>
              <a:rPr lang="en-US" dirty="0" err="1"/>
              <a:t>kuwahara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2557-78F7-4FA9-9ADE-ECF2CB5FEE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An analysis of the extent to which head trauma exacerbates hearing loss in people with Enlarged </a:t>
            </a:r>
            <a:r>
              <a:rPr lang="en-US" sz="4000" dirty="0" err="1"/>
              <a:t>Vestiblar</a:t>
            </a:r>
            <a:r>
              <a:rPr lang="en-US" sz="4000" dirty="0"/>
              <a:t> Aqueduct.</a:t>
            </a:r>
          </a:p>
        </p:txBody>
      </p:sp>
    </p:spTree>
    <p:extLst>
      <p:ext uri="{BB962C8B-B14F-4D97-AF65-F5344CB8AC3E}">
        <p14:creationId xmlns:p14="http://schemas.microsoft.com/office/powerpoint/2010/main" val="2742243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570C-E949-454A-ACB2-90D419D6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Jacinda 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EC09A-1BBA-4226-A224-7EF92F99AF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Sociological Comparison of impact of the respective education systems in south </a:t>
            </a:r>
            <a:r>
              <a:rPr lang="en-US" sz="4800" dirty="0" err="1"/>
              <a:t>korea</a:t>
            </a:r>
            <a:r>
              <a:rPr lang="en-US" sz="4800" dirty="0"/>
              <a:t> and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3991322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6E4D-31B7-4DDF-93AD-C1AF95E3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Stefan </a:t>
            </a:r>
            <a:r>
              <a:rPr lang="en-US" dirty="0" err="1"/>
              <a:t>mada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62B2-F390-4977-B471-B1460E31C9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 effect of quantum computing on the development of cryptocurrencies and the cryptographic time bomb.</a:t>
            </a:r>
          </a:p>
        </p:txBody>
      </p:sp>
    </p:spTree>
    <p:extLst>
      <p:ext uri="{BB962C8B-B14F-4D97-AF65-F5344CB8AC3E}">
        <p14:creationId xmlns:p14="http://schemas.microsoft.com/office/powerpoint/2010/main" val="316767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4B1B-5F51-4BBE-B91A-8E4967E0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Andie Madsen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92FD-EB9D-46EF-BEB5-F5CA8041D6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To what extent will the sustainability of salt lake city’s transport system be affected by a population increase?</a:t>
            </a:r>
          </a:p>
        </p:txBody>
      </p:sp>
    </p:spTree>
    <p:extLst>
      <p:ext uri="{BB962C8B-B14F-4D97-AF65-F5344CB8AC3E}">
        <p14:creationId xmlns:p14="http://schemas.microsoft.com/office/powerpoint/2010/main" val="25592259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78FC-0687-47F7-B1C5-AEE0166F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Charlotte </a:t>
            </a:r>
            <a:r>
              <a:rPr lang="en-US" dirty="0" err="1"/>
              <a:t>mautz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A747-C9A2-4FF6-AD4E-4C91CB2777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 prevalence of depression in genetic diseases</a:t>
            </a:r>
          </a:p>
        </p:txBody>
      </p:sp>
    </p:spTree>
    <p:extLst>
      <p:ext uri="{BB962C8B-B14F-4D97-AF65-F5344CB8AC3E}">
        <p14:creationId xmlns:p14="http://schemas.microsoft.com/office/powerpoint/2010/main" val="3797227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E771-2818-428E-B405-879C9684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Chloe 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F892-EC5E-431C-BF69-CB7A718287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Insecticides:  Causing more damage than good to today’s society</a:t>
            </a:r>
          </a:p>
        </p:txBody>
      </p:sp>
    </p:spTree>
    <p:extLst>
      <p:ext uri="{BB962C8B-B14F-4D97-AF65-F5344CB8AC3E}">
        <p14:creationId xmlns:p14="http://schemas.microsoft.com/office/powerpoint/2010/main" val="15025069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8239-358C-4417-B449-3D358D80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Liana </a:t>
            </a:r>
            <a:r>
              <a:rPr lang="en-US" dirty="0" err="1"/>
              <a:t>pruyn</a:t>
            </a:r>
            <a:r>
              <a:rPr lang="en-US" dirty="0"/>
              <a:t> </a:t>
            </a:r>
            <a:r>
              <a:rPr lang="en-US" dirty="0" err="1"/>
              <a:t>goldstein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F3F9-C92F-4583-9425-0B6D6CD2D6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How can artificial intelligence be used in healthcare to reduce the misdiagnoses caused by “Human error?”</a:t>
            </a:r>
          </a:p>
        </p:txBody>
      </p:sp>
    </p:spTree>
    <p:extLst>
      <p:ext uri="{BB962C8B-B14F-4D97-AF65-F5344CB8AC3E}">
        <p14:creationId xmlns:p14="http://schemas.microsoft.com/office/powerpoint/2010/main" val="2462693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204A-62A3-406A-BBAA-456B0CA4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Winston </a:t>
            </a:r>
            <a:r>
              <a:rPr lang="en-US" dirty="0" err="1"/>
              <a:t>rudisin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7693-8C5C-47C8-AF32-DFF43F9AF8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How did post-civil war cavalry doctrine and its facets lead to </a:t>
            </a:r>
            <a:r>
              <a:rPr lang="en-US" sz="4000" dirty="0" err="1"/>
              <a:t>custer’s</a:t>
            </a:r>
            <a:r>
              <a:rPr lang="en-US" sz="4000" dirty="0"/>
              <a:t> defeat and death at Little Bighorn?</a:t>
            </a:r>
          </a:p>
        </p:txBody>
      </p:sp>
    </p:spTree>
    <p:extLst>
      <p:ext uri="{BB962C8B-B14F-4D97-AF65-F5344CB8AC3E}">
        <p14:creationId xmlns:p14="http://schemas.microsoft.com/office/powerpoint/2010/main" val="3399882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9FB0-08D0-4E43-8B71-4BF074E6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Melody </a:t>
            </a:r>
            <a:r>
              <a:rPr lang="en-US" dirty="0" err="1"/>
              <a:t>wolfarth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32C8-61CF-4F3D-B1B3-06CA61D618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Killers and trip points – a study of how social and cognitive factors develop a trip point in killers</a:t>
            </a:r>
          </a:p>
        </p:txBody>
      </p:sp>
    </p:spTree>
    <p:extLst>
      <p:ext uri="{BB962C8B-B14F-4D97-AF65-F5344CB8AC3E}">
        <p14:creationId xmlns:p14="http://schemas.microsoft.com/office/powerpoint/2010/main" val="17282906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AA22-9952-4AA3-A7FC-E1E512D5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 yang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FEAB-504D-41A7-884D-02B1800107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does Adoption Affect self-esteem</a:t>
            </a:r>
          </a:p>
        </p:txBody>
      </p:sp>
    </p:spTree>
    <p:extLst>
      <p:ext uri="{BB962C8B-B14F-4D97-AF65-F5344CB8AC3E}">
        <p14:creationId xmlns:p14="http://schemas.microsoft.com/office/powerpoint/2010/main" val="23939017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4C27-340B-4C52-ABED-A41B487F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Livia </a:t>
            </a:r>
            <a:r>
              <a:rPr lang="en-US" dirty="0" err="1"/>
              <a:t>zhang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703C-F628-4DD6-9020-C8D3CE5329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To what extent does quadratic reciprocity and its related theorems impact the way we use primality testing today?</a:t>
            </a:r>
          </a:p>
        </p:txBody>
      </p:sp>
    </p:spTree>
    <p:extLst>
      <p:ext uri="{BB962C8B-B14F-4D97-AF65-F5344CB8AC3E}">
        <p14:creationId xmlns:p14="http://schemas.microsoft.com/office/powerpoint/2010/main" val="2073851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A729-4A73-4C17-9278-EAD79DD0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Charlie </a:t>
            </a:r>
            <a:r>
              <a:rPr lang="en-US" dirty="0" err="1"/>
              <a:t>bonkowsky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1D39-DDD1-4C16-B36A-6A58B22CAC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Cosmological observers: an examination of the </a:t>
            </a:r>
            <a:r>
              <a:rPr lang="en-US" sz="4000" dirty="0" err="1"/>
              <a:t>stron</a:t>
            </a:r>
            <a:r>
              <a:rPr lang="en-US" sz="4000" dirty="0"/>
              <a:t> self-sampling assumption through the lens of many-worlds interpretation and quantum immortality</a:t>
            </a:r>
          </a:p>
        </p:txBody>
      </p:sp>
    </p:spTree>
    <p:extLst>
      <p:ext uri="{BB962C8B-B14F-4D97-AF65-F5344CB8AC3E}">
        <p14:creationId xmlns:p14="http://schemas.microsoft.com/office/powerpoint/2010/main" val="40577398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DE4B-7F3D-420C-BF74-988F8985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Alfredo Vazquez </a:t>
            </a:r>
            <a:r>
              <a:rPr lang="en-US" dirty="0" err="1"/>
              <a:t>fierro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5760-61FA-4846-8BC3-9A7375D5F1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F607-EC8B-405A-B4D5-FAFC81D4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Andrew </a:t>
            </a:r>
            <a:r>
              <a:rPr lang="en-US" dirty="0" err="1"/>
              <a:t>fullmer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D7B2-0888-4CC5-BD7B-0135C8BCAB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what extent do genetic factors play A role in language production </a:t>
            </a:r>
          </a:p>
        </p:txBody>
      </p:sp>
    </p:spTree>
    <p:extLst>
      <p:ext uri="{BB962C8B-B14F-4D97-AF65-F5344CB8AC3E}">
        <p14:creationId xmlns:p14="http://schemas.microsoft.com/office/powerpoint/2010/main" val="108977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11CE-D99D-4A11-8C74-E22D47B4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 </a:t>
            </a:r>
            <a:r>
              <a:rPr lang="en-US" dirty="0" err="1"/>
              <a:t>Turok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D9419-8DBB-49F7-A672-74E9B7BE67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Dancing in The streets: Motown’s effect on Social Change from 1950s-1980s</a:t>
            </a:r>
          </a:p>
        </p:txBody>
      </p:sp>
    </p:spTree>
    <p:extLst>
      <p:ext uri="{BB962C8B-B14F-4D97-AF65-F5344CB8AC3E}">
        <p14:creationId xmlns:p14="http://schemas.microsoft.com/office/powerpoint/2010/main" val="340425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2531</TotalTime>
  <Words>1360</Words>
  <Application>Microsoft Office PowerPoint</Application>
  <PresentationFormat>Widescreen</PresentationFormat>
  <Paragraphs>155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Arial</vt:lpstr>
      <vt:lpstr>Impact</vt:lpstr>
      <vt:lpstr>Main Event</vt:lpstr>
      <vt:lpstr>Class of 2020 </vt:lpstr>
      <vt:lpstr>Natalia Crimmel</vt:lpstr>
      <vt:lpstr>Jane galian</vt:lpstr>
      <vt:lpstr>Josie Chatterton</vt:lpstr>
      <vt:lpstr>Jenna Junge</vt:lpstr>
      <vt:lpstr>Lolly Wilson</vt:lpstr>
      <vt:lpstr>Andie Madsen</vt:lpstr>
      <vt:lpstr>Andrew fullmer</vt:lpstr>
      <vt:lpstr>Asa Turok</vt:lpstr>
      <vt:lpstr>Kenney Workman</vt:lpstr>
      <vt:lpstr>Mia May</vt:lpstr>
      <vt:lpstr>Samir Joshi</vt:lpstr>
      <vt:lpstr>Elisa Shao</vt:lpstr>
      <vt:lpstr>Maya Mohebbizadeh</vt:lpstr>
      <vt:lpstr>Grace Makassa</vt:lpstr>
      <vt:lpstr>Tom Zhang</vt:lpstr>
      <vt:lpstr>Grace wang</vt:lpstr>
      <vt:lpstr>Melisa Crnica</vt:lpstr>
      <vt:lpstr>Emily Kenner</vt:lpstr>
      <vt:lpstr>Arya barkesseh</vt:lpstr>
      <vt:lpstr>Matthew Kim</vt:lpstr>
      <vt:lpstr>Derek Che </vt:lpstr>
      <vt:lpstr>Zander bagley </vt:lpstr>
      <vt:lpstr>Jonah Deforge</vt:lpstr>
      <vt:lpstr>Ivan Delgado</vt:lpstr>
      <vt:lpstr>Peter Corroon</vt:lpstr>
      <vt:lpstr>Jack shuckra</vt:lpstr>
      <vt:lpstr>Greer Bleyl</vt:lpstr>
      <vt:lpstr>Matthew Wilson</vt:lpstr>
      <vt:lpstr>Maya Clark</vt:lpstr>
      <vt:lpstr>Andoni TelonidIs</vt:lpstr>
      <vt:lpstr>Noah Sandweiss</vt:lpstr>
      <vt:lpstr>Daniel Gomez-Torres </vt:lpstr>
      <vt:lpstr>Olivia Hutten</vt:lpstr>
      <vt:lpstr>Sophie byde</vt:lpstr>
      <vt:lpstr>Annika Kligman</vt:lpstr>
      <vt:lpstr>Anisa Habib</vt:lpstr>
      <vt:lpstr>Sydney Smith</vt:lpstr>
      <vt:lpstr>Calvin mumm</vt:lpstr>
      <vt:lpstr>Ramis Banuri</vt:lpstr>
      <vt:lpstr>Sam Bonkowski</vt:lpstr>
      <vt:lpstr>Hee Joon Jeon</vt:lpstr>
      <vt:lpstr>Alex Jolley</vt:lpstr>
      <vt:lpstr>Aleksander Jovanovic-Hacon</vt:lpstr>
      <vt:lpstr>Elisabeth Klehr</vt:lpstr>
      <vt:lpstr>Ariana Meinking</vt:lpstr>
      <vt:lpstr>William Owen</vt:lpstr>
      <vt:lpstr>Andre Stensaas</vt:lpstr>
      <vt:lpstr>Xochi Stensaas</vt:lpstr>
      <vt:lpstr>Andrew Roach</vt:lpstr>
      <vt:lpstr>Raul Rodriguez</vt:lpstr>
      <vt:lpstr>Kishan Thambu</vt:lpstr>
      <vt:lpstr>Abril Vale-Luzardo</vt:lpstr>
      <vt:lpstr>Michal Zahradnik</vt:lpstr>
      <vt:lpstr>Lucy Zavitz</vt:lpstr>
      <vt:lpstr>Vinay bandiatmakur</vt:lpstr>
      <vt:lpstr>Pamela adams</vt:lpstr>
      <vt:lpstr>Tejita agarwal</vt:lpstr>
      <vt:lpstr>Nolan carpenter</vt:lpstr>
      <vt:lpstr>Michael cutler</vt:lpstr>
      <vt:lpstr>Marissa goodman</vt:lpstr>
      <vt:lpstr>Henry hale</vt:lpstr>
      <vt:lpstr>Clare keeler</vt:lpstr>
      <vt:lpstr>Elijah kennard</vt:lpstr>
      <vt:lpstr>Asma khan</vt:lpstr>
      <vt:lpstr>Sanjar kushaliev</vt:lpstr>
      <vt:lpstr>Katharine kuwahara</vt:lpstr>
      <vt:lpstr>Jacinda lee</vt:lpstr>
      <vt:lpstr>Stefan mada</vt:lpstr>
      <vt:lpstr>Charlotte mautz</vt:lpstr>
      <vt:lpstr>Chloe pate</vt:lpstr>
      <vt:lpstr>Liana pruyn goldstein</vt:lpstr>
      <vt:lpstr>Winston rudisin</vt:lpstr>
      <vt:lpstr>Melody wolfarth</vt:lpstr>
      <vt:lpstr>Shu yang</vt:lpstr>
      <vt:lpstr>Livia zhang</vt:lpstr>
      <vt:lpstr>Charlie bonkowsky</vt:lpstr>
      <vt:lpstr>Alfredo Vazquez fierro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Wilson</dc:creator>
  <cp:lastModifiedBy>Sandra Crockett</cp:lastModifiedBy>
  <cp:revision>29</cp:revision>
  <dcterms:created xsi:type="dcterms:W3CDTF">2020-01-22T16:35:23Z</dcterms:created>
  <dcterms:modified xsi:type="dcterms:W3CDTF">2020-01-29T00:52:41Z</dcterms:modified>
</cp:coreProperties>
</file>