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74" r:id="rId6"/>
    <p:sldId id="259" r:id="rId7"/>
    <p:sldId id="264" r:id="rId8"/>
    <p:sldId id="260" r:id="rId9"/>
    <p:sldId id="261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6" r:id="rId18"/>
    <p:sldId id="275" r:id="rId19"/>
    <p:sldId id="262" r:id="rId20"/>
    <p:sldId id="273" r:id="rId21"/>
    <p:sldId id="26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6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5/29/2019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85761&amp;picture=diverse-hands-painting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ker.com/clipart-girl-and-boy-runners-version-2.html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58CEB-7B6F-48FD-BDB1-72C7D651D1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Hooray for CAS!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A8E3A-8D94-4976-88E6-857C766CC9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200" dirty="0"/>
              <a:t>“CAS restores your faith in our future humanity.”</a:t>
            </a:r>
          </a:p>
          <a:p>
            <a:r>
              <a:rPr lang="en-US" dirty="0"/>
              <a:t>--Shannon Wilson</a:t>
            </a:r>
          </a:p>
        </p:txBody>
      </p:sp>
    </p:spTree>
    <p:extLst>
      <p:ext uri="{BB962C8B-B14F-4D97-AF65-F5344CB8AC3E}">
        <p14:creationId xmlns:p14="http://schemas.microsoft.com/office/powerpoint/2010/main" val="3432407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C92B678-AA7D-46A1-A99D-DEDAAC6DB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FFFFFF"/>
                </a:solidFill>
              </a:rPr>
              <a:t>Identify own strengths and develop areas for growth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60277BF-C362-47CB-9A98-F84014D37B1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51" y="1545062"/>
            <a:ext cx="3856774" cy="3856774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DC4760-471B-41FE-8D42-2B7BEBE59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725" y="2837329"/>
            <a:ext cx="4512988" cy="3317938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FFFFFF"/>
                </a:solidFill>
              </a:rPr>
              <a:t>“I learned through this experience that I am suited for a research career and that I very much enjoy interacting with passionate individuals from around the world.”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rgbClr val="FFFFFF"/>
                </a:solidFill>
              </a:rPr>
              <a:t> --Divyam Goel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FFFFFF"/>
                </a:solidFill>
              </a:rPr>
              <a:t>“I learned a lot of patience through this process because communicating with people is really hard and sometimes it doesn’t really go anywhere.”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</a:rPr>
              <a:t>	--</a:t>
            </a:r>
            <a:r>
              <a:rPr lang="en-US" sz="1200" dirty="0" err="1">
                <a:solidFill>
                  <a:srgbClr val="FFFFFF"/>
                </a:solidFill>
              </a:rPr>
              <a:t>Iszabella</a:t>
            </a:r>
            <a:r>
              <a:rPr lang="en-US" sz="1200" dirty="0">
                <a:solidFill>
                  <a:srgbClr val="FFFFFF"/>
                </a:solidFill>
              </a:rPr>
              <a:t> Kemp</a:t>
            </a:r>
          </a:p>
        </p:txBody>
      </p:sp>
    </p:spTree>
    <p:extLst>
      <p:ext uri="{BB962C8B-B14F-4D97-AF65-F5344CB8AC3E}">
        <p14:creationId xmlns:p14="http://schemas.microsoft.com/office/powerpoint/2010/main" val="3411811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3D6C7E7-BFF7-4AB0-990F-87D8709B8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100">
                <a:solidFill>
                  <a:srgbClr val="FFFFFF"/>
                </a:solidFill>
              </a:rPr>
              <a:t>Demonstrate that challenges have been undertaken, developing new skills in the process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098891-2E7F-4613-A62F-DB872257383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51" y="1545062"/>
            <a:ext cx="3856774" cy="3856774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CA41E4-B08B-4040-8A15-3046C2532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725" y="2837329"/>
            <a:ext cx="4512988" cy="3317938"/>
          </a:xfrm>
        </p:spPr>
        <p:txBody>
          <a:bodyPr anchor="t">
            <a:normAutofit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“I felt particularly challenged by the creativity component of CAS and I felt very empowered overcoming that challenge.”   </a:t>
            </a:r>
          </a:p>
          <a:p>
            <a:r>
              <a:rPr lang="en-US" sz="2000" dirty="0">
                <a:solidFill>
                  <a:srgbClr val="FFFFFF"/>
                </a:solidFill>
              </a:rPr>
              <a:t>- Tristan Planelles</a:t>
            </a:r>
          </a:p>
        </p:txBody>
      </p:sp>
    </p:spTree>
    <p:extLst>
      <p:ext uri="{BB962C8B-B14F-4D97-AF65-F5344CB8AC3E}">
        <p14:creationId xmlns:p14="http://schemas.microsoft.com/office/powerpoint/2010/main" val="3406239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3D6C7E7-BFF7-4AB0-990F-87D8709B8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Demonstrate how to initiate and plan a CAS experience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DCBDA6E-7F67-4F90-AD1A-A7205E365C1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57251" y="2027159"/>
            <a:ext cx="3856774" cy="2892580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CA41E4-B08B-4040-8A15-3046C2532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724" y="2948392"/>
            <a:ext cx="4512988" cy="3317938"/>
          </a:xfrm>
        </p:spPr>
        <p:txBody>
          <a:bodyPr anchor="t">
            <a:normAutofit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“I realized that being a leader is a lot harder than I originally thought.”</a:t>
            </a:r>
          </a:p>
          <a:p>
            <a:pPr lvl="5"/>
            <a:r>
              <a:rPr lang="en-US" sz="2000" dirty="0">
                <a:solidFill>
                  <a:srgbClr val="FFFFFF"/>
                </a:solidFill>
              </a:rPr>
              <a:t>-Nicholas Engstrom</a:t>
            </a:r>
          </a:p>
        </p:txBody>
      </p:sp>
    </p:spTree>
    <p:extLst>
      <p:ext uri="{BB962C8B-B14F-4D97-AF65-F5344CB8AC3E}">
        <p14:creationId xmlns:p14="http://schemas.microsoft.com/office/powerpoint/2010/main" val="4082403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3D6C7E7-BFF7-4AB0-990F-87D8709B8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Show commitment and perseverance in CAS experiences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4CE1AC4-7A08-47C5-93A2-D77B905BA3F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57251" y="1950024"/>
            <a:ext cx="3856774" cy="3046851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CA41E4-B08B-4040-8A15-3046C2532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725" y="2837329"/>
            <a:ext cx="4512988" cy="3317938"/>
          </a:xfrm>
        </p:spPr>
        <p:txBody>
          <a:bodyPr anchor="t">
            <a:norm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“[Climbing] has helped teach me how to fall (literally, in some cases) and keep working at the same problem.”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FFFFFF"/>
                </a:solidFill>
              </a:rPr>
              <a:t>											- Eva Pronovost</a:t>
            </a:r>
          </a:p>
        </p:txBody>
      </p:sp>
    </p:spTree>
    <p:extLst>
      <p:ext uri="{BB962C8B-B14F-4D97-AF65-F5344CB8AC3E}">
        <p14:creationId xmlns:p14="http://schemas.microsoft.com/office/powerpoint/2010/main" val="2087570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3D6C7E7-BFF7-4AB0-990F-87D8709B8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anchor="ctr">
            <a:normAutofit/>
          </a:bodyPr>
          <a:lstStyle/>
          <a:p>
            <a:r>
              <a:rPr lang="en-US" sz="3300">
                <a:solidFill>
                  <a:srgbClr val="FFFFFF"/>
                </a:solidFill>
              </a:rPr>
              <a:t>Demonstrate the skills and recognize the benefits of </a:t>
            </a:r>
            <a:r>
              <a:rPr lang="en-US" sz="3300" b="1">
                <a:solidFill>
                  <a:srgbClr val="FFFFFF"/>
                </a:solidFill>
              </a:rPr>
              <a:t>working collaboratively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549E10-6CD0-436B-8BB4-D85C2FE900C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51" y="1635810"/>
            <a:ext cx="3856774" cy="3675278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CA41E4-B08B-4040-8A15-3046C2532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6866" y="3048000"/>
            <a:ext cx="4512988" cy="3317938"/>
          </a:xfrm>
        </p:spPr>
        <p:txBody>
          <a:bodyPr anchor="t">
            <a:normAutofit/>
          </a:bodyPr>
          <a:lstStyle/>
          <a:p>
            <a:r>
              <a:rPr lang="en-US" sz="2400" dirty="0">
                <a:solidFill>
                  <a:srgbClr val="FFFFFF"/>
                </a:solidFill>
              </a:rPr>
              <a:t>“Mistakes aside, the most important thing I’ve learned is that the team is the most powerful unit.” </a:t>
            </a:r>
          </a:p>
          <a:p>
            <a:r>
              <a:rPr lang="en-US" sz="2400" dirty="0">
                <a:solidFill>
                  <a:srgbClr val="FFFFFF"/>
                </a:solidFill>
              </a:rPr>
              <a:t>--Lam Nguyen</a:t>
            </a:r>
          </a:p>
        </p:txBody>
      </p:sp>
    </p:spTree>
    <p:extLst>
      <p:ext uri="{BB962C8B-B14F-4D97-AF65-F5344CB8AC3E}">
        <p14:creationId xmlns:p14="http://schemas.microsoft.com/office/powerpoint/2010/main" val="3037803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3D6C7E7-BFF7-4AB0-990F-87D8709B8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>
                <a:solidFill>
                  <a:srgbClr val="FFFFFF"/>
                </a:solidFill>
              </a:rPr>
              <a:t>Demonstrate engagement with issues of global significance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77747C-1154-43C5-82C1-1FB75058CB3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51" y="1545062"/>
            <a:ext cx="3856774" cy="3856774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CA41E4-B08B-4040-8A15-3046C2532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725" y="2837329"/>
            <a:ext cx="4512988" cy="3317938"/>
          </a:xfrm>
        </p:spPr>
        <p:txBody>
          <a:bodyPr anchor="t">
            <a:norm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“I developed an appreciation for my own home, where the roads are all nicely paved and we don’t have to worry about not being able to drive home. </a:t>
            </a:r>
          </a:p>
          <a:p>
            <a:r>
              <a:rPr lang="en-US" sz="2200" dirty="0">
                <a:solidFill>
                  <a:srgbClr val="FFFFFF"/>
                </a:solidFill>
              </a:rPr>
              <a:t>- Mia Horne</a:t>
            </a:r>
          </a:p>
        </p:txBody>
      </p:sp>
    </p:spTree>
    <p:extLst>
      <p:ext uri="{BB962C8B-B14F-4D97-AF65-F5344CB8AC3E}">
        <p14:creationId xmlns:p14="http://schemas.microsoft.com/office/powerpoint/2010/main" val="2905769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3D6C7E7-BFF7-4AB0-990F-87D8709B8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r>
              <a:rPr lang="en-US" dirty="0"/>
              <a:t>Recognize and consider the ethics of choices and actions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CA41E4-B08B-4040-8A15-3046C2532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6286" y="2160589"/>
            <a:ext cx="3430013" cy="388077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dirty="0"/>
              <a:t>“There really was no ‘I’ in student government. . . Because decisions we make will affect the entire school, it is very important for us to consider ethical implications and how something will affect different students, especially with such a diverse school.”			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/>
              <a:t>	--Christine Huang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FAF4129-7FBC-4AA3-87E2-8D4B9F9015DC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81" r="25142" b="1"/>
          <a:stretch/>
        </p:blipFill>
        <p:spPr>
          <a:xfrm>
            <a:off x="677334" y="2159331"/>
            <a:ext cx="5423429" cy="388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136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5185286-2D1B-4FD0-8B2D-B8790D410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Taffy Task: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4DB6AE-1688-4761-A22A-FF2A9433F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1458911"/>
          </a:xfrm>
        </p:spPr>
        <p:txBody>
          <a:bodyPr>
            <a:normAutofit/>
          </a:bodyPr>
          <a:lstStyle/>
          <a:p>
            <a:r>
              <a:rPr lang="en-US" sz="2800" dirty="0"/>
              <a:t>Take another look at your CAS signs and discuss which Learning Outcomes they already reach or how they could be expanded to reach more.</a:t>
            </a:r>
          </a:p>
        </p:txBody>
      </p:sp>
    </p:spTree>
    <p:extLst>
      <p:ext uri="{BB962C8B-B14F-4D97-AF65-F5344CB8AC3E}">
        <p14:creationId xmlns:p14="http://schemas.microsoft.com/office/powerpoint/2010/main" val="21909125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>
            <a:extLst>
              <a:ext uri="{FF2B5EF4-FFF2-40B4-BE49-F238E27FC236}">
                <a16:creationId xmlns:a16="http://schemas.microsoft.com/office/drawing/2014/main" id="{083FC2E0-F928-45DD-913A-F4DF7D78B1A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7804" y="4356816"/>
            <a:ext cx="1552575" cy="618490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74DA6628-3C9E-4B0E-9622-BE64C2A3BD8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7656" y="2865237"/>
            <a:ext cx="952500" cy="952500"/>
          </a:xfrm>
          <a:prstGeom prst="rect">
            <a:avLst/>
          </a:prstGeom>
        </p:spPr>
      </p:pic>
      <p:sp>
        <p:nvSpPr>
          <p:cNvPr id="24" name="Title 23">
            <a:extLst>
              <a:ext uri="{FF2B5EF4-FFF2-40B4-BE49-F238E27FC236}">
                <a16:creationId xmlns:a16="http://schemas.microsoft.com/office/drawing/2014/main" id="{79B0C9A1-D64A-452E-A70C-361F6F142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66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CAS Learning Outcomes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D1996620-3548-4B79-89FF-5F33EFFE36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9501" y="1652588"/>
            <a:ext cx="4184035" cy="4595811"/>
          </a:xfrm>
        </p:spPr>
        <p:txBody>
          <a:bodyPr>
            <a:noAutofit/>
          </a:bodyPr>
          <a:lstStyle/>
          <a:p>
            <a:r>
              <a:rPr lang="en-US" sz="2400" dirty="0"/>
              <a:t>Identify own strengths and areas for growth</a:t>
            </a:r>
          </a:p>
          <a:p>
            <a:r>
              <a:rPr lang="en-US" sz="2400" dirty="0"/>
              <a:t>Demonstrate that new challenges have been undertaken, developing new skills in the process</a:t>
            </a:r>
          </a:p>
          <a:p>
            <a:r>
              <a:rPr lang="en-US" sz="2400" dirty="0"/>
              <a:t>Demonstrate how to initiate and plan a CAS experience</a:t>
            </a:r>
          </a:p>
          <a:p>
            <a:r>
              <a:rPr lang="en-US" sz="2400" dirty="0"/>
              <a:t>Show commitment and perseverance in CAS experiences</a:t>
            </a:r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E09A6F00-A9AD-443D-85B1-2B9E5326EE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9070" y="1652588"/>
            <a:ext cx="4184034" cy="4581521"/>
          </a:xfrm>
        </p:spPr>
        <p:txBody>
          <a:bodyPr>
            <a:normAutofit/>
          </a:bodyPr>
          <a:lstStyle/>
          <a:p>
            <a:r>
              <a:rPr lang="en-US" sz="2400" dirty="0"/>
              <a:t>Demonstrate the skills and recognize the benefits of working collaboratively</a:t>
            </a:r>
          </a:p>
          <a:p>
            <a:r>
              <a:rPr lang="en-US" sz="2400" dirty="0"/>
              <a:t>Demonstrate engagement with issues of global significance</a:t>
            </a:r>
          </a:p>
          <a:p>
            <a:r>
              <a:rPr lang="en-US" sz="2400" dirty="0"/>
              <a:t>Recognize and consider the ethics of choices and actions</a:t>
            </a: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F900136C-FB18-41B7-93D0-FF1EE8468B34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731" y="1770656"/>
            <a:ext cx="733425" cy="733425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631AE07B-5D22-4264-92AA-89DF21400F55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6531" y="4208861"/>
            <a:ext cx="1063625" cy="457200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12429A31-C952-4124-BBE6-E2EF32414F8A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2731" y="5526088"/>
            <a:ext cx="965200" cy="428625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A87E140A-E217-462D-9C86-8C0A4E69FC85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104" y="1832606"/>
            <a:ext cx="820943" cy="848637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A34F2020-1F44-4EB8-96D3-D7F08EFEDC05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474" y="3094711"/>
            <a:ext cx="820943" cy="848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2663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68373-9643-4353-92AD-09B25543C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Frequently Asked Questions: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7FA26-E4CA-4F7F-86D0-5A55C0CD2C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When can I start CAS?  When does it end?</a:t>
            </a:r>
          </a:p>
          <a:p>
            <a:r>
              <a:rPr lang="en-US" sz="3200" dirty="0"/>
              <a:t>If CAS isn’t graded, how is it assessed?</a:t>
            </a:r>
          </a:p>
          <a:p>
            <a:r>
              <a:rPr lang="en-US" sz="3200" dirty="0"/>
              <a:t>How many CAS hours do I need?</a:t>
            </a:r>
          </a:p>
        </p:txBody>
      </p:sp>
    </p:spTree>
    <p:extLst>
      <p:ext uri="{BB962C8B-B14F-4D97-AF65-F5344CB8AC3E}">
        <p14:creationId xmlns:p14="http://schemas.microsoft.com/office/powerpoint/2010/main" val="391776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0F5B9-DDA2-4721-A002-71550CA1D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CAS in Context</a:t>
            </a:r>
            <a:br>
              <a:rPr lang="en-US" dirty="0"/>
            </a:br>
            <a:r>
              <a:rPr lang="en-US" sz="3100" dirty="0">
                <a:solidFill>
                  <a:schemeClr val="accent1">
                    <a:lumMod val="50000"/>
                  </a:schemeClr>
                </a:solidFill>
              </a:rPr>
              <a:t>International Baccalaureate Diploma </a:t>
            </a:r>
            <a:r>
              <a:rPr lang="en-US" sz="3100" dirty="0" err="1">
                <a:solidFill>
                  <a:schemeClr val="accent1">
                    <a:lumMod val="50000"/>
                  </a:schemeClr>
                </a:solidFill>
              </a:rPr>
              <a:t>Programme</a:t>
            </a:r>
            <a:r>
              <a:rPr lang="en-US" sz="3100" dirty="0">
                <a:solidFill>
                  <a:schemeClr val="accent1">
                    <a:lumMod val="50000"/>
                  </a:schemeClr>
                </a:solidFill>
              </a:rPr>
              <a:t> 101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E1129-0013-4CB1-8713-8028937B9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IB Coursework--6 courses and exams over 11</a:t>
            </a:r>
            <a:r>
              <a:rPr lang="en-US" baseline="30000" dirty="0"/>
              <a:t>th</a:t>
            </a:r>
            <a:r>
              <a:rPr lang="en-US" dirty="0"/>
              <a:t> &amp; 12</a:t>
            </a:r>
            <a:r>
              <a:rPr lang="en-US" baseline="30000" dirty="0"/>
              <a:t>th</a:t>
            </a:r>
            <a:r>
              <a:rPr lang="en-US" dirty="0"/>
              <a:t> grades</a:t>
            </a:r>
          </a:p>
          <a:p>
            <a:r>
              <a:rPr lang="en-US" dirty="0"/>
              <a:t>Theory of Knowledge (TOK) Course—second semester 11</a:t>
            </a:r>
            <a:r>
              <a:rPr lang="en-US" baseline="30000" dirty="0"/>
              <a:t>th</a:t>
            </a:r>
            <a:r>
              <a:rPr lang="en-US" dirty="0"/>
              <a:t> grade, first semester 12</a:t>
            </a:r>
            <a:r>
              <a:rPr lang="en-US" baseline="30000" dirty="0"/>
              <a:t>th</a:t>
            </a:r>
            <a:r>
              <a:rPr lang="en-US" dirty="0"/>
              <a:t> grade.  Explores how we know what we know.</a:t>
            </a:r>
          </a:p>
          <a:p>
            <a:r>
              <a:rPr lang="en-US" dirty="0"/>
              <a:t>Extended Essay (4000 word college-level paper on a topic of student interest)</a:t>
            </a:r>
          </a:p>
          <a:p>
            <a:r>
              <a:rPr lang="en-US" b="1" dirty="0"/>
              <a:t>Creativity, Activity, &amp; Service (CAS)</a:t>
            </a:r>
          </a:p>
          <a:p>
            <a:endParaRPr lang="en-US" dirty="0"/>
          </a:p>
          <a:p>
            <a:r>
              <a:rPr lang="en-US" dirty="0"/>
              <a:t>TOK &amp; Extended Essay—Graded.  Students may be awarded extra points toward their diploma for excellent work.</a:t>
            </a:r>
          </a:p>
          <a:p>
            <a:r>
              <a:rPr lang="en-US" b="1" dirty="0"/>
              <a:t>CAS—Not graded</a:t>
            </a:r>
            <a:r>
              <a:rPr lang="en-US" dirty="0"/>
              <a:t>.  However, students </a:t>
            </a:r>
            <a:r>
              <a:rPr lang="en-US" b="1" dirty="0"/>
              <a:t>cannot</a:t>
            </a:r>
            <a:r>
              <a:rPr lang="en-US" dirty="0"/>
              <a:t> receive an IB Diploma without successful completion of CAS.</a:t>
            </a:r>
          </a:p>
        </p:txBody>
      </p:sp>
    </p:spTree>
    <p:extLst>
      <p:ext uri="{BB962C8B-B14F-4D97-AF65-F5344CB8AC3E}">
        <p14:creationId xmlns:p14="http://schemas.microsoft.com/office/powerpoint/2010/main" val="4244898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73F89-C24B-4781-8ED9-CF314AB06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I’m already doing this.  How is CAS different?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88145-B64C-4B40-BB09-1EBA3FB40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400" dirty="0"/>
              <a:t>Hooray!  Yes, you get credit for all the wonderful things you already do.  But let’s do it with more intentionality.</a:t>
            </a:r>
          </a:p>
          <a:p>
            <a:r>
              <a:rPr lang="en-US" sz="2400" b="1" dirty="0"/>
              <a:t>Reflection.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i="1" dirty="0"/>
              <a:t>“Something I learned about myself is that sometimes I need to take the time to look back and allow myself to see the growth I have experienced.”</a:t>
            </a:r>
          </a:p>
          <a:p>
            <a:pPr marL="3657600" lvl="8" indent="0">
              <a:buNone/>
            </a:pPr>
            <a:r>
              <a:rPr lang="en-US" dirty="0"/>
              <a:t>			- Skye Simmonds</a:t>
            </a:r>
          </a:p>
        </p:txBody>
      </p:sp>
    </p:spTree>
    <p:extLst>
      <p:ext uri="{BB962C8B-B14F-4D97-AF65-F5344CB8AC3E}">
        <p14:creationId xmlns:p14="http://schemas.microsoft.com/office/powerpoint/2010/main" val="15500535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3F6503D-9A82-4137-ADC0-EFF819CF79E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25500" y="647700"/>
            <a:ext cx="8093075" cy="47117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“If I were to do this again, I would come at it with a more open mind.  When I first heard of CAS, I thought it would be something that I would just have to check off my list but as I started it, I realized that it had value.  I wish I would have seen this value at the very beginning.”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058962C-C890-4BD0-8CFB-A1F12CA94870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6096000" y="5619750"/>
            <a:ext cx="3195637" cy="628650"/>
          </a:xfrm>
        </p:spPr>
        <p:txBody>
          <a:bodyPr>
            <a:normAutofit/>
          </a:bodyPr>
          <a:lstStyle/>
          <a:p>
            <a:r>
              <a:rPr lang="en-US" sz="2400" dirty="0"/>
              <a:t>Jonathan Vizmeg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654B9AA-01A1-440D-8501-60586D990EC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0" y="4013200"/>
            <a:ext cx="8596313" cy="514350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8962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9">
            <a:extLst>
              <a:ext uri="{FF2B5EF4-FFF2-40B4-BE49-F238E27FC236}">
                <a16:creationId xmlns:a16="http://schemas.microsoft.com/office/drawing/2014/main" id="{954C0C12-F9A8-41BC-B79B-7AF4270C1E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Text Box 2">
            <a:extLst>
              <a:ext uri="{FF2B5EF4-FFF2-40B4-BE49-F238E27FC236}">
                <a16:creationId xmlns:a16="http://schemas.microsoft.com/office/drawing/2014/main" id="{F511473B-34F0-4DCA-B3E5-A1A30C2BF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7875" y="1972393"/>
            <a:ext cx="4552950" cy="8509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Exploring and Extending Ideas Leading to an Original or Interpretive Product or Performance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>
              <a:latin typeface="Bahnschrift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angle 10">
            <a:extLst>
              <a:ext uri="{FF2B5EF4-FFF2-40B4-BE49-F238E27FC236}">
                <a16:creationId xmlns:a16="http://schemas.microsoft.com/office/drawing/2014/main" id="{15BEEC2E-2AA6-4E12-A717-D832557185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681" y="-2262158"/>
            <a:ext cx="5917004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lgerian" panose="04020705040A02060702" pitchFamily="8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4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lgerian" panose="04020705040A02060702" pitchFamily="82" charset="0"/>
              </a:rPr>
              <a:t>C</a:t>
            </a:r>
            <a:r>
              <a:rPr kumimoji="0" lang="en-US" altLang="en-US" sz="7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lgerian" panose="04020705040A02060702" pitchFamily="82" charset="0"/>
              </a:rPr>
              <a:t>rEativity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3F21AF71-D861-43AA-9433-8E66148A5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" name="Text Box 2">
            <a:extLst>
              <a:ext uri="{FF2B5EF4-FFF2-40B4-BE49-F238E27FC236}">
                <a16:creationId xmlns:a16="http://schemas.microsoft.com/office/drawing/2014/main" id="{E6801D5C-A6B1-4C1B-BD24-CB15019F2E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7875" y="4034708"/>
            <a:ext cx="4476750" cy="112395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Physical Exertion Contributing to a Healthy Lifestyle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10">
            <a:extLst>
              <a:ext uri="{FF2B5EF4-FFF2-40B4-BE49-F238E27FC236}">
                <a16:creationId xmlns:a16="http://schemas.microsoft.com/office/drawing/2014/main" id="{0E268109-2E2D-497A-85BE-B55961429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681" y="-2792346"/>
            <a:ext cx="4386137" cy="8956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lgerian" panose="04020705040A02060702" pitchFamily="8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lgerian" panose="04020705040A02060702" pitchFamily="8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400" b="1" dirty="0">
              <a:solidFill>
                <a:srgbClr val="C00000"/>
              </a:solidFill>
              <a:latin typeface="Algerian" panose="04020705040A02060702" pitchFamily="8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lgerian" panose="04020705040A02060702" pitchFamily="82" charset="0"/>
              </a:rPr>
              <a:t>S</a:t>
            </a:r>
            <a:r>
              <a:rPr lang="en-US" altLang="en-US" sz="7200" dirty="0">
                <a:latin typeface="Algerian" panose="04020705040A02060702" pitchFamily="82" charset="0"/>
              </a:rPr>
              <a:t>ervice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10">
            <a:extLst>
              <a:ext uri="{FF2B5EF4-FFF2-40B4-BE49-F238E27FC236}">
                <a16:creationId xmlns:a16="http://schemas.microsoft.com/office/drawing/2014/main" id="{0F49D440-243B-491C-B1E8-4B96C0789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681" y="-289765"/>
            <a:ext cx="4916731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lgerian" panose="04020705040A02060702" pitchFamily="8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lgerian" panose="04020705040A02060702" pitchFamily="82" charset="0"/>
              </a:rPr>
              <a:t>A</a:t>
            </a:r>
            <a:r>
              <a:rPr kumimoji="0" lang="en-US" altLang="en-US" sz="7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lgerian" panose="04020705040A02060702" pitchFamily="82" charset="0"/>
              </a:rPr>
              <a:t>ctivity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B9C4FBE-6F4F-4F61-A2CA-973D252D5F96}"/>
              </a:ext>
            </a:extLst>
          </p:cNvPr>
          <p:cNvSpPr/>
          <p:nvPr/>
        </p:nvSpPr>
        <p:spPr>
          <a:xfrm>
            <a:off x="2047875" y="5829405"/>
            <a:ext cx="6096000" cy="66909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Collaborative and Reciprocal Engagement with the Community in Response to an Authentic Need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286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B5633-EE29-4F35-A290-4532263FF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Taffy Task: Form a small group, grab a cup full of taffy, look at the signs, and decide</a:t>
            </a:r>
            <a:r>
              <a:rPr lang="en-US" sz="4800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72748-A613-491A-AF74-7F8523C21D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129627"/>
            <a:ext cx="8596668" cy="3880773"/>
          </a:xfrm>
        </p:spPr>
        <p:txBody>
          <a:bodyPr>
            <a:normAutofit/>
          </a:bodyPr>
          <a:lstStyle/>
          <a:p>
            <a:r>
              <a:rPr lang="en-US" sz="3600" dirty="0"/>
              <a:t>Do your signs reflect Creativity, Activity, or Service?  </a:t>
            </a:r>
          </a:p>
        </p:txBody>
      </p:sp>
    </p:spTree>
    <p:extLst>
      <p:ext uri="{BB962C8B-B14F-4D97-AF65-F5344CB8AC3E}">
        <p14:creationId xmlns:p14="http://schemas.microsoft.com/office/powerpoint/2010/main" val="1689584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45FEDF68-F90B-400C-98DA-C50FD385F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Insights about CAS from current Seniors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39758DF-D822-40C7-83DC-08EBF97D6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52589"/>
            <a:ext cx="8596668" cy="4316411"/>
          </a:xfrm>
        </p:spPr>
        <p:txBody>
          <a:bodyPr>
            <a:normAutofit lnSpcReduction="10000"/>
          </a:bodyPr>
          <a:lstStyle/>
          <a:p>
            <a:r>
              <a:rPr lang="en-US" sz="2200" b="1" dirty="0"/>
              <a:t>Creativity: </a:t>
            </a:r>
            <a:r>
              <a:rPr lang="en-US" sz="2200" dirty="0"/>
              <a:t>“Through my involvement in the arts, I have come to realize that even if the arts don’t provide the means to survive, they do provide a reason to survive.” </a:t>
            </a:r>
          </a:p>
          <a:p>
            <a:pPr lvl="8"/>
            <a:r>
              <a:rPr lang="en-US" sz="1600" dirty="0"/>
              <a:t>- Grace Carlebach</a:t>
            </a:r>
          </a:p>
          <a:p>
            <a:r>
              <a:rPr lang="en-US" sz="2200" b="1" dirty="0"/>
              <a:t>Activity: </a:t>
            </a:r>
            <a:r>
              <a:rPr lang="en-US" sz="2200" dirty="0"/>
              <a:t>[Gymnastics] made me realize that I can do hard things with a determined mind-set and I can do them with grace and power.” </a:t>
            </a:r>
          </a:p>
          <a:p>
            <a:pPr lvl="8"/>
            <a:r>
              <a:rPr lang="en-US" sz="1600" dirty="0"/>
              <a:t>- Alexis Aragon</a:t>
            </a:r>
          </a:p>
          <a:p>
            <a:r>
              <a:rPr lang="en-US" sz="2200" b="1" dirty="0"/>
              <a:t>Service: </a:t>
            </a:r>
            <a:r>
              <a:rPr lang="en-US" sz="2200" dirty="0"/>
              <a:t>“Service resulted in type II fun – it was difficult and long while I was doing it, but was extremely rewarding and fun looking back.” </a:t>
            </a:r>
          </a:p>
          <a:p>
            <a:pPr lvl="8"/>
            <a:r>
              <a:rPr lang="en-US" sz="1000" dirty="0"/>
              <a:t>– </a:t>
            </a:r>
            <a:r>
              <a:rPr lang="en-US" sz="1600" dirty="0"/>
              <a:t>Sage Nightingale</a:t>
            </a:r>
          </a:p>
        </p:txBody>
      </p:sp>
    </p:spTree>
    <p:extLst>
      <p:ext uri="{BB962C8B-B14F-4D97-AF65-F5344CB8AC3E}">
        <p14:creationId xmlns:p14="http://schemas.microsoft.com/office/powerpoint/2010/main" val="3109198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1DF1384-3894-4E18-B5D2-78927B80CBE9}"/>
              </a:ext>
            </a:extLst>
          </p:cNvPr>
          <p:cNvSpPr/>
          <p:nvPr/>
        </p:nvSpPr>
        <p:spPr>
          <a:xfrm>
            <a:off x="882650" y="485483"/>
            <a:ext cx="8572500" cy="2545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7200" dirty="0"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Range of enjoyable and significant experiences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4B1C49C-75D0-4E92-9CB8-23971F1A7943}"/>
              </a:ext>
            </a:extLst>
          </p:cNvPr>
          <p:cNvSpPr/>
          <p:nvPr/>
        </p:nvSpPr>
        <p:spPr>
          <a:xfrm>
            <a:off x="882650" y="4086314"/>
            <a:ext cx="8153400" cy="1660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Educate the </a:t>
            </a:r>
            <a:r>
              <a:rPr lang="en-US" sz="3600" b="1" dirty="0"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WHOLE </a:t>
            </a:r>
            <a:r>
              <a:rPr lang="en-US" sz="3600" dirty="0"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1400" dirty="0">
              <a:effectLst/>
              <a:latin typeface="Bahnschrift Ligh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Think Globally, Act locally</a:t>
            </a:r>
            <a:endParaRPr lang="en-US" sz="3600" dirty="0">
              <a:effectLst/>
              <a:latin typeface="Bahnschrift Ligh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D148183-5110-4C19-8A33-2F5F7EA5BBD0}"/>
              </a:ext>
            </a:extLst>
          </p:cNvPr>
          <p:cNvSpPr/>
          <p:nvPr/>
        </p:nvSpPr>
        <p:spPr>
          <a:xfrm>
            <a:off x="457200" y="1905000"/>
            <a:ext cx="215900" cy="215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BB5CE01-C91A-4A9D-809B-1F6C3609F1DC}"/>
              </a:ext>
            </a:extLst>
          </p:cNvPr>
          <p:cNvSpPr/>
          <p:nvPr/>
        </p:nvSpPr>
        <p:spPr>
          <a:xfrm>
            <a:off x="471488" y="4329988"/>
            <a:ext cx="215900" cy="215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FC913C4-22C5-4809-BD80-B1055FCFD24C}"/>
              </a:ext>
            </a:extLst>
          </p:cNvPr>
          <p:cNvSpPr/>
          <p:nvPr/>
        </p:nvSpPr>
        <p:spPr>
          <a:xfrm>
            <a:off x="477838" y="5315032"/>
            <a:ext cx="215900" cy="215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4FB014-E5C9-49A0-A90C-5FE9C0129CAB}"/>
              </a:ext>
            </a:extLst>
          </p:cNvPr>
          <p:cNvSpPr/>
          <p:nvPr/>
        </p:nvSpPr>
        <p:spPr>
          <a:xfrm>
            <a:off x="1054100" y="3112411"/>
            <a:ext cx="6972300" cy="811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800" b="1" dirty="0">
                <a:latin typeface="Bahnschrift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Embodies the IB Maxims:</a:t>
            </a:r>
            <a:endParaRPr lang="en-US" sz="4800" b="1" dirty="0">
              <a:effectLst/>
              <a:latin typeface="Bahnschrift Ligh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080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D52EE5-988F-4F30-9477-C354B35324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D32A8FD-E5D7-4BBC-AA95-789B129FE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403600"/>
          </a:xfrm>
        </p:spPr>
        <p:txBody>
          <a:bodyPr>
            <a:normAutofit fontScale="90000"/>
          </a:bodyPr>
          <a:lstStyle/>
          <a:p>
            <a:r>
              <a:rPr lang="en-US" dirty="0"/>
              <a:t>In a society in which excellence in a particular field or skill is very highly valued, CAS helped me to realize the importance of balance, not just as a student, but as a person.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04D1FFE-0609-4079-8E92-73342D715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18200" y="4546396"/>
            <a:ext cx="3355801" cy="1513914"/>
          </a:xfrm>
        </p:spPr>
        <p:txBody>
          <a:bodyPr>
            <a:normAutofit/>
          </a:bodyPr>
          <a:lstStyle/>
          <a:p>
            <a:r>
              <a:rPr lang="en-US" sz="2400" dirty="0"/>
              <a:t>-- Henna Inoway-Yim</a:t>
            </a:r>
          </a:p>
        </p:txBody>
      </p:sp>
    </p:spTree>
    <p:extLst>
      <p:ext uri="{BB962C8B-B14F-4D97-AF65-F5344CB8AC3E}">
        <p14:creationId xmlns:p14="http://schemas.microsoft.com/office/powerpoint/2010/main" val="670485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1D09C3A-9996-4F11-AF70-C6A4D08D0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92200"/>
            <a:ext cx="8596668" cy="800100"/>
          </a:xfrm>
        </p:spPr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CAS Experiences 		CAS Project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7919BE-63D5-42EE-AAEA-87AFC69BA0B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200" dirty="0"/>
              <a:t>Engaged with experiences over a period of </a:t>
            </a:r>
            <a:r>
              <a:rPr lang="en-US" sz="2200" b="1" dirty="0"/>
              <a:t>18 months</a:t>
            </a:r>
          </a:p>
          <a:p>
            <a:r>
              <a:rPr lang="en-US" sz="2200" dirty="0"/>
              <a:t>Variety of experiences that span all three strands of CAS</a:t>
            </a:r>
          </a:p>
          <a:p>
            <a:r>
              <a:rPr lang="en-US" sz="2200" dirty="0"/>
              <a:t>Individual experiences meet some, but not necessarily all of the CAS Learning Outcomes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28318B8-C9C3-4727-8B20-E27704D7732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/>
              <a:t>Minimum duration of </a:t>
            </a:r>
            <a:r>
              <a:rPr lang="en-US" sz="2400" b="1" dirty="0"/>
              <a:t>one month</a:t>
            </a:r>
          </a:p>
          <a:p>
            <a:r>
              <a:rPr lang="en-US" sz="2400" dirty="0"/>
              <a:t>Demonstrates student-initiative and planning (CAS Stages)</a:t>
            </a:r>
          </a:p>
          <a:p>
            <a:r>
              <a:rPr lang="en-US" sz="2400" dirty="0"/>
              <a:t>Collaborative</a:t>
            </a:r>
          </a:p>
          <a:p>
            <a:r>
              <a:rPr lang="en-US" sz="2400" dirty="0"/>
              <a:t>Often combines multiple strands of CAS</a:t>
            </a:r>
          </a:p>
          <a:p>
            <a:r>
              <a:rPr lang="en-US" sz="2400" dirty="0"/>
              <a:t>Reaches most or all of the CAS Learning Outcomes</a:t>
            </a:r>
          </a:p>
        </p:txBody>
      </p:sp>
    </p:spTree>
    <p:extLst>
      <p:ext uri="{BB962C8B-B14F-4D97-AF65-F5344CB8AC3E}">
        <p14:creationId xmlns:p14="http://schemas.microsoft.com/office/powerpoint/2010/main" val="3966520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>
            <a:extLst>
              <a:ext uri="{FF2B5EF4-FFF2-40B4-BE49-F238E27FC236}">
                <a16:creationId xmlns:a16="http://schemas.microsoft.com/office/drawing/2014/main" id="{083FC2E0-F928-45DD-913A-F4DF7D78B1A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7804" y="4356816"/>
            <a:ext cx="1552575" cy="618490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74DA6628-3C9E-4B0E-9622-BE64C2A3BD8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7656" y="2865237"/>
            <a:ext cx="952500" cy="952500"/>
          </a:xfrm>
          <a:prstGeom prst="rect">
            <a:avLst/>
          </a:prstGeom>
        </p:spPr>
      </p:pic>
      <p:sp>
        <p:nvSpPr>
          <p:cNvPr id="24" name="Title 23">
            <a:extLst>
              <a:ext uri="{FF2B5EF4-FFF2-40B4-BE49-F238E27FC236}">
                <a16:creationId xmlns:a16="http://schemas.microsoft.com/office/drawing/2014/main" id="{79B0C9A1-D64A-452E-A70C-361F6F142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66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CAS Learning Outcomes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D1996620-3548-4B79-89FF-5F33EFFE36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9501" y="1652588"/>
            <a:ext cx="4184035" cy="4595811"/>
          </a:xfrm>
        </p:spPr>
        <p:txBody>
          <a:bodyPr>
            <a:noAutofit/>
          </a:bodyPr>
          <a:lstStyle/>
          <a:p>
            <a:r>
              <a:rPr lang="en-US" sz="2400" dirty="0"/>
              <a:t>Identify own strengths and areas for growth</a:t>
            </a:r>
          </a:p>
          <a:p>
            <a:r>
              <a:rPr lang="en-US" sz="2400" dirty="0"/>
              <a:t>Demonstrate that new challenges have been undertaken, developing new skills in the process</a:t>
            </a:r>
          </a:p>
          <a:p>
            <a:r>
              <a:rPr lang="en-US" sz="2400" dirty="0"/>
              <a:t>Demonstrate how to initiate and plan a CAS experience</a:t>
            </a:r>
          </a:p>
          <a:p>
            <a:r>
              <a:rPr lang="en-US" sz="2400" dirty="0"/>
              <a:t>Show commitment and perseverance in CAS experiences</a:t>
            </a:r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E09A6F00-A9AD-443D-85B1-2B9E5326EE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9070" y="1652588"/>
            <a:ext cx="4184034" cy="4581521"/>
          </a:xfrm>
        </p:spPr>
        <p:txBody>
          <a:bodyPr>
            <a:normAutofit/>
          </a:bodyPr>
          <a:lstStyle/>
          <a:p>
            <a:r>
              <a:rPr lang="en-US" sz="2400" dirty="0"/>
              <a:t>Demonstrate the skills and recognize the benefits of working collaboratively</a:t>
            </a:r>
          </a:p>
          <a:p>
            <a:r>
              <a:rPr lang="en-US" sz="2400" dirty="0"/>
              <a:t>Demonstrate engagement with issues of global significance</a:t>
            </a:r>
          </a:p>
          <a:p>
            <a:r>
              <a:rPr lang="en-US" sz="2400" dirty="0"/>
              <a:t>Recognize and consider the ethics of choices and actions</a:t>
            </a: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F900136C-FB18-41B7-93D0-FF1EE8468B34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731" y="1770656"/>
            <a:ext cx="733425" cy="733425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631AE07B-5D22-4264-92AA-89DF21400F55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6531" y="4208861"/>
            <a:ext cx="1063625" cy="457200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12429A31-C952-4124-BBE6-E2EF32414F8A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2731" y="5526088"/>
            <a:ext cx="965200" cy="428625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A87E140A-E217-462D-9C86-8C0A4E69FC85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104" y="1832606"/>
            <a:ext cx="820943" cy="848637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A34F2020-1F44-4EB8-96D3-D7F08EFEDC05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474" y="3094711"/>
            <a:ext cx="820943" cy="848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09022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1050</Words>
  <Application>Microsoft Office PowerPoint</Application>
  <PresentationFormat>Widescreen</PresentationFormat>
  <Paragraphs>104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Algerian</vt:lpstr>
      <vt:lpstr>Arial</vt:lpstr>
      <vt:lpstr>Bahnschrift</vt:lpstr>
      <vt:lpstr>Bahnschrift Light</vt:lpstr>
      <vt:lpstr>Calibri</vt:lpstr>
      <vt:lpstr>Times New Roman</vt:lpstr>
      <vt:lpstr>Trebuchet MS</vt:lpstr>
      <vt:lpstr>Wingdings 3</vt:lpstr>
      <vt:lpstr>Facet</vt:lpstr>
      <vt:lpstr> Hooray for CAS!</vt:lpstr>
      <vt:lpstr>CAS in Context International Baccalaureate Diploma Programme 101</vt:lpstr>
      <vt:lpstr>PowerPoint Presentation</vt:lpstr>
      <vt:lpstr>Taffy Task: Form a small group, grab a cup full of taffy, look at the signs, and decide:</vt:lpstr>
      <vt:lpstr>Insights about CAS from current Seniors</vt:lpstr>
      <vt:lpstr>PowerPoint Presentation</vt:lpstr>
      <vt:lpstr>In a society in which excellence in a particular field or skill is very highly valued, CAS helped me to realize the importance of balance, not just as a student, but as a person.</vt:lpstr>
      <vt:lpstr>CAS Experiences   CAS Project</vt:lpstr>
      <vt:lpstr>CAS Learning Outcomes</vt:lpstr>
      <vt:lpstr>Identify own strengths and develop areas for growth</vt:lpstr>
      <vt:lpstr>Demonstrate that challenges have been undertaken, developing new skills in the process</vt:lpstr>
      <vt:lpstr>Demonstrate how to initiate and plan a CAS experience </vt:lpstr>
      <vt:lpstr>Show commitment and perseverance in CAS experiences</vt:lpstr>
      <vt:lpstr>Demonstrate the skills and recognize the benefits of working collaboratively</vt:lpstr>
      <vt:lpstr>Demonstrate engagement with issues of global significance</vt:lpstr>
      <vt:lpstr>Recognize and consider the ethics of choices and actions </vt:lpstr>
      <vt:lpstr>Taffy Task:</vt:lpstr>
      <vt:lpstr>CAS Learning Outcomes</vt:lpstr>
      <vt:lpstr>Frequently Asked Questions:</vt:lpstr>
      <vt:lpstr>I’m already doing this.  How is CAS different?</vt:lpstr>
      <vt:lpstr>“If I were to do this again, I would come at it with a more open mind.  When I first heard of CAS, I thought it would be something that I would just have to check off my list but as I started it, I realized that it had value.  I wish I would have seen this value at the very beginning.”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Hooray for CAS!</dc:title>
  <dc:creator>Kara Wheeler</dc:creator>
  <cp:lastModifiedBy>Kara Wheeler</cp:lastModifiedBy>
  <cp:revision>7</cp:revision>
  <dcterms:created xsi:type="dcterms:W3CDTF">2019-05-29T19:43:32Z</dcterms:created>
  <dcterms:modified xsi:type="dcterms:W3CDTF">2019-05-29T20:21:44Z</dcterms:modified>
</cp:coreProperties>
</file>