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5" r:id="rId119"/>
    <p:sldId id="376" r:id="rId120"/>
    <p:sldId id="378" r:id="rId121"/>
    <p:sldId id="380" r:id="rId122"/>
    <p:sldId id="381" r:id="rId123"/>
    <p:sldId id="382" r:id="rId1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073028"/>
      </p:ext>
    </p:extLst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35966"/>
      </p:ext>
    </p:extLst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678"/>
      </p:ext>
    </p:extLst>
  </p:cSld>
  <p:clrMapOvr>
    <a:masterClrMapping/>
  </p:clrMapOvr>
  <p:transition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2784873"/>
      </p:ext>
    </p:extLst>
  </p:cSld>
  <p:clrMapOvr>
    <a:masterClrMapping/>
  </p:clrMapOvr>
  <p:transition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3520"/>
      </p:ext>
    </p:extLst>
  </p:cSld>
  <p:clrMapOvr>
    <a:masterClrMapping/>
  </p:clrMapOvr>
  <p:transition advClick="0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35422"/>
      </p:ext>
    </p:extLst>
  </p:cSld>
  <p:clrMapOvr>
    <a:masterClrMapping/>
  </p:clrMapOvr>
  <p:transition advClick="0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88514"/>
      </p:ext>
    </p:extLst>
  </p:cSld>
  <p:clrMapOvr>
    <a:masterClrMapping/>
  </p:clrMapOvr>
  <p:transition advClick="0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37392"/>
      </p:ext>
    </p:extLst>
  </p:cSld>
  <p:clrMapOvr>
    <a:masterClrMapping/>
  </p:clrMapOvr>
  <p:transition advClick="0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96964"/>
      </p:ext>
    </p:extLst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2621"/>
      </p:ext>
    </p:extLst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1114"/>
      </p:ext>
    </p:extLst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6963"/>
      </p:ext>
    </p:extLst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79766"/>
      </p:ext>
    </p:extLst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78551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49969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85"/>
      </p:ext>
    </p:extLst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81581"/>
      </p:ext>
    </p:extLst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06AB29-69FF-4FF7-A9EE-6D114F4E1EB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2BE986-B82A-4AB5-A3DE-8CF6EE91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advClick="0"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Extended Essays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4288115907"/>
      </p:ext>
    </p:extLst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Jennifer Rodriguez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/>
              <a:t>Latinos in higher education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04122859"/>
      </p:ext>
    </p:extLst>
  </p:cSld>
  <p:clrMapOvr>
    <a:masterClrMapping/>
  </p:clrMapOvr>
  <p:transition advClick="0" advTm="500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Willa </a:t>
            </a:r>
            <a:r>
              <a:rPr lang="en-US" dirty="0" err="1"/>
              <a:t>gibson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Corporate influence in government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68025122"/>
      </p:ext>
    </p:extLst>
  </p:cSld>
  <p:clrMapOvr>
    <a:masterClrMapping/>
  </p:clrMapOvr>
  <p:transition advClick="0" advTm="500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Samson </a:t>
            </a:r>
            <a:r>
              <a:rPr lang="en-US" dirty="0" err="1"/>
              <a:t>osime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Christianity in the world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3210199"/>
      </p:ext>
    </p:extLst>
  </p:cSld>
  <p:clrMapOvr>
    <a:masterClrMapping/>
  </p:clrMapOvr>
  <p:transition advClick="0" advTm="500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Tyler </a:t>
            </a:r>
            <a:r>
              <a:rPr lang="en-US" dirty="0" err="1"/>
              <a:t>luu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The role of captain America’s comic series during </a:t>
            </a:r>
            <a:r>
              <a:rPr lang="en-US" sz="6000" b="1" dirty="0" err="1"/>
              <a:t>wwII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31676611"/>
      </p:ext>
    </p:extLst>
  </p:cSld>
  <p:clrMapOvr>
    <a:masterClrMapping/>
  </p:clrMapOvr>
  <p:transition advClick="0" advTm="500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Tyler 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Potential damages of the </a:t>
            </a:r>
            <a:r>
              <a:rPr lang="en-US" sz="6000" b="1" dirty="0" err="1"/>
              <a:t>gilgel</a:t>
            </a:r>
            <a:r>
              <a:rPr lang="en-US" sz="6000" b="1" dirty="0"/>
              <a:t> gibe III dam in </a:t>
            </a:r>
            <a:r>
              <a:rPr lang="en-US" sz="6000" b="1" dirty="0" err="1"/>
              <a:t>ethiopia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48102387"/>
      </p:ext>
    </p:extLst>
  </p:cSld>
  <p:clrMapOvr>
    <a:masterClrMapping/>
  </p:clrMapOvr>
  <p:transition advClick="0" advTm="5000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Diego </a:t>
            </a:r>
            <a:r>
              <a:rPr lang="en-US" dirty="0" err="1" smtClean="0"/>
              <a:t>galindo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6000" b="1" dirty="0"/>
              <a:t>How bilinguals learn: an analysis of the psychological tendencies of bilinguals at different levels of proficiency, and their implications for modern psycholinguistic theory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88503312"/>
      </p:ext>
    </p:extLst>
  </p:cSld>
  <p:clrMapOvr>
    <a:masterClrMapping/>
  </p:clrMapOvr>
  <p:transition advClick="0" advTm="5000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 hales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Religious opinions about genetic engineering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05760717"/>
      </p:ext>
    </p:extLst>
  </p:cSld>
  <p:clrMapOvr>
    <a:masterClrMapping/>
  </p:clrMapOvr>
  <p:transition advClick="0" advTm="5000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Zachary </a:t>
            </a:r>
            <a:r>
              <a:rPr lang="en-US" dirty="0" err="1"/>
              <a:t>barbanell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Loops of the digraph formed by squaring modulo 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2436232"/>
      </p:ext>
    </p:extLst>
  </p:cSld>
  <p:clrMapOvr>
    <a:masterClrMapping/>
  </p:clrMapOvr>
  <p:transition advClick="0" advTm="5000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Nick </a:t>
            </a:r>
            <a:r>
              <a:rPr lang="en-US" dirty="0" err="1"/>
              <a:t>walton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What defines the genre of FUNK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57102016"/>
      </p:ext>
    </p:extLst>
  </p:cSld>
  <p:clrMapOvr>
    <a:masterClrMapping/>
  </p:clrMapOvr>
  <p:transition advClick="0" advTm="5000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Emma </a:t>
            </a:r>
            <a:r>
              <a:rPr lang="en-US" dirty="0" err="1"/>
              <a:t>holmgren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An investigation of the gender gap in violent crime convictions from a psychological perspective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84930218"/>
      </p:ext>
    </p:extLst>
  </p:cSld>
  <p:clrMapOvr>
    <a:masterClrMapping/>
  </p:clrMapOvr>
  <p:transition advClick="0" advTm="500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Zeia</a:t>
            </a:r>
            <a:r>
              <a:rPr lang="en-US" dirty="0"/>
              <a:t> woodruff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000" b="1" dirty="0"/>
              <a:t>An examination of the overarching trends of the feminist movement in the US reflected in coeducational integration from 1833-1920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01127246"/>
      </p:ext>
    </p:extLst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Marleigh</a:t>
            </a:r>
            <a:r>
              <a:rPr lang="en-US" dirty="0"/>
              <a:t> </a:t>
            </a:r>
            <a:r>
              <a:rPr lang="en-US" dirty="0" err="1"/>
              <a:t>anderson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7100" dirty="0"/>
              <a:t>Impact of the Watergate special prosecution investigation on the trump administration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50200"/>
      </p:ext>
    </p:extLst>
  </p:cSld>
  <p:clrMapOvr>
    <a:masterClrMapping/>
  </p:clrMapOvr>
  <p:transition advClick="0" advTm="5000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 </a:t>
            </a:r>
            <a:r>
              <a:rPr lang="en-US" dirty="0" err="1"/>
              <a:t>sibul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The role of invasive species on our polluted world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35598111"/>
      </p:ext>
    </p:extLst>
  </p:cSld>
  <p:clrMapOvr>
    <a:masterClrMapping/>
  </p:clrMapOvr>
  <p:transition advClick="0" advTm="5000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Katherine </a:t>
            </a:r>
            <a:r>
              <a:rPr lang="en-US" dirty="0" err="1"/>
              <a:t>horvath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An investigation of women’s rights in communist china under </a:t>
            </a:r>
            <a:r>
              <a:rPr lang="en-US" sz="6000" b="1" dirty="0" err="1"/>
              <a:t>mao</a:t>
            </a:r>
            <a:r>
              <a:rPr lang="en-US" sz="6000" b="1" dirty="0"/>
              <a:t> </a:t>
            </a:r>
            <a:r>
              <a:rPr lang="en-US" sz="6000" b="1" dirty="0" err="1"/>
              <a:t>zedong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40222841"/>
      </p:ext>
    </p:extLst>
  </p:cSld>
  <p:clrMapOvr>
    <a:masterClrMapping/>
  </p:clrMapOvr>
  <p:transition advClick="0" advTm="5000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</a:t>
            </a:r>
            <a:r>
              <a:rPr lang="en-US" dirty="0" err="1"/>
              <a:t>bastiani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b="1" dirty="0"/>
              <a:t>The effect of transcendentalism and isolation in nature on human concept of purpose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57381509"/>
      </p:ext>
    </p:extLst>
  </p:cSld>
  <p:clrMapOvr>
    <a:masterClrMapping/>
  </p:clrMapOvr>
  <p:transition advClick="0" advTm="5000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Sophie </a:t>
            </a:r>
            <a:r>
              <a:rPr lang="en-US" dirty="0" err="1"/>
              <a:t>corroon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The effects of society on women’s role in marriage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21937359"/>
      </p:ext>
    </p:extLst>
  </p:cSld>
  <p:clrMapOvr>
    <a:masterClrMapping/>
  </p:clrMapOvr>
  <p:transition advClick="0" advTm="5000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Lauren </a:t>
            </a:r>
            <a:r>
              <a:rPr lang="en-US" dirty="0" err="1"/>
              <a:t>abueg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Disney’s 2d Animation evolution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48702767"/>
      </p:ext>
    </p:extLst>
  </p:cSld>
  <p:clrMapOvr>
    <a:masterClrMapping/>
  </p:clrMapOvr>
  <p:transition advClick="0" advTm="5000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Florence </a:t>
            </a:r>
            <a:r>
              <a:rPr lang="en-US" dirty="0" err="1"/>
              <a:t>thirlwell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000" b="1" dirty="0"/>
              <a:t>The dynamics of science and religion in Aldous Huxley’s </a:t>
            </a:r>
            <a:r>
              <a:rPr lang="en-US" sz="6000" b="1" u="sng" dirty="0"/>
              <a:t>brave new world</a:t>
            </a:r>
            <a:r>
              <a:rPr lang="en-US" sz="6000" b="1" dirty="0"/>
              <a:t> and how that reflects his views on eugenics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54517154"/>
      </p:ext>
    </p:extLst>
  </p:cSld>
  <p:clrMapOvr>
    <a:masterClrMapping/>
  </p:clrMapOvr>
  <p:transition advClick="0" advTm="5000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Brianna </a:t>
            </a:r>
            <a:r>
              <a:rPr lang="en-US" dirty="0" err="1"/>
              <a:t>dechet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The effect of American sign language and English on interpersonal dynamics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2666388"/>
      </p:ext>
    </p:extLst>
  </p:cSld>
  <p:clrMapOvr>
    <a:masterClrMapping/>
  </p:clrMapOvr>
  <p:transition advClick="0" advTm="5000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</a:t>
            </a:r>
            <a:r>
              <a:rPr lang="en-US" dirty="0" err="1"/>
              <a:t>snyder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The food companies’ involvement in the obesity epidemic in </a:t>
            </a:r>
            <a:r>
              <a:rPr lang="en-US" sz="6000" b="1" dirty="0" err="1"/>
              <a:t>america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14959557"/>
      </p:ext>
    </p:extLst>
  </p:cSld>
  <p:clrMapOvr>
    <a:masterClrMapping/>
  </p:clrMapOvr>
  <p:transition advClick="0" advTm="5000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Maya </a:t>
            </a:r>
            <a:r>
              <a:rPr lang="en-US" dirty="0" err="1"/>
              <a:t>jammulapati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An evaluation of the biological benefits of turmeric and marketing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71374997"/>
      </p:ext>
    </p:extLst>
  </p:cSld>
  <p:clrMapOvr>
    <a:masterClrMapping/>
  </p:clrMapOvr>
  <p:transition advClick="0" advTm="5000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Audrey </a:t>
            </a:r>
            <a:r>
              <a:rPr lang="en-US" dirty="0" err="1"/>
              <a:t>youngberg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Maximizing is miserable: why settling is better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40665464"/>
      </p:ext>
    </p:extLst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Tristan </a:t>
            </a:r>
            <a:r>
              <a:rPr lang="en-US" dirty="0" err="1"/>
              <a:t>planelles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The effect of body positioning on EPOC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8685"/>
      </p:ext>
    </p:extLst>
  </p:cSld>
  <p:clrMapOvr>
    <a:masterClrMapping/>
  </p:clrMapOvr>
  <p:transition advClick="0" advTm="5000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Dimitri blot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Is climate change destroying the sport of skiing?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13815842"/>
      </p:ext>
    </p:extLst>
  </p:cSld>
  <p:clrMapOvr>
    <a:masterClrMapping/>
  </p:clrMapOvr>
  <p:transition advClick="0" advTm="5000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Josephine </a:t>
            </a:r>
            <a:r>
              <a:rPr lang="en-US" dirty="0" err="1"/>
              <a:t>messersmith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b="1" dirty="0"/>
              <a:t>How has the commercialization of Everest affected the Sherpa people’s way of life?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36646732"/>
      </p:ext>
    </p:extLst>
  </p:cSld>
  <p:clrMapOvr>
    <a:masterClrMapping/>
  </p:clrMapOvr>
  <p:transition advClick="0" advTm="5000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</a:t>
            </a:r>
            <a:r>
              <a:rPr lang="en-US" dirty="0" err="1"/>
              <a:t>fenwick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A statistical analysis of success in north American sports leagues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28658846"/>
      </p:ext>
    </p:extLst>
  </p:cSld>
  <p:clrMapOvr>
    <a:masterClrMapping/>
  </p:clrMapOvr>
  <p:transition advClick="0" advTm="5000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Iszabella</a:t>
            </a:r>
            <a:r>
              <a:rPr lang="en-US" dirty="0"/>
              <a:t> kemp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Historical events developing the books </a:t>
            </a:r>
            <a:r>
              <a:rPr lang="en-US" sz="6000" b="1" u="sng" dirty="0"/>
              <a:t>call me by your name</a:t>
            </a:r>
            <a:r>
              <a:rPr lang="en-US" sz="6000" b="1" dirty="0"/>
              <a:t> and </a:t>
            </a:r>
            <a:r>
              <a:rPr lang="en-US" sz="6000" b="1" u="sng" dirty="0"/>
              <a:t>the price of salt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51603996"/>
      </p:ext>
    </p:extLst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Andrea </a:t>
            </a:r>
            <a:r>
              <a:rPr lang="en-US" dirty="0" err="1"/>
              <a:t>oltra</a:t>
            </a:r>
            <a:r>
              <a:rPr lang="en-US" dirty="0"/>
              <a:t> </a:t>
            </a:r>
            <a:r>
              <a:rPr lang="en-US" dirty="0" err="1"/>
              <a:t>alonso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Immigration in </a:t>
            </a:r>
            <a:r>
              <a:rPr lang="en-US" sz="6000" b="1" dirty="0" err="1"/>
              <a:t>spain</a:t>
            </a:r>
            <a:r>
              <a:rPr lang="en-US" sz="6000" b="1" dirty="0"/>
              <a:t> and the United States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45958662"/>
      </p:ext>
    </p:extLst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Melina Stephenson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The American Revolution’s Influence on the French revolution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78718"/>
      </p:ext>
    </p:extLst>
  </p:cSld>
  <p:clrMapOvr>
    <a:masterClrMapping/>
  </p:clrMapOvr>
  <p:transition advClick="0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Ciara Khor-Brogan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The relationship between language and gender role constructs in modern societies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4283"/>
      </p:ext>
    </p:extLst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 </a:t>
            </a:r>
            <a:r>
              <a:rPr lang="en-US" dirty="0" err="1"/>
              <a:t>MOrath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A comparative analysis of Hieronymus Bosch’s </a:t>
            </a:r>
            <a:r>
              <a:rPr lang="en-US" sz="6000" i="1" dirty="0"/>
              <a:t>The Garden of earthly Delights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52281"/>
      </p:ext>
    </p:extLst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Mishka </a:t>
            </a:r>
            <a:r>
              <a:rPr lang="en-US" dirty="0" err="1"/>
              <a:t>banuri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Colonial and </a:t>
            </a:r>
            <a:r>
              <a:rPr lang="en-US" sz="6000" dirty="0" err="1"/>
              <a:t>postColonial</a:t>
            </a:r>
            <a:r>
              <a:rPr lang="en-US" sz="6000" dirty="0"/>
              <a:t> effects in </a:t>
            </a:r>
            <a:r>
              <a:rPr lang="en-US" sz="6000" dirty="0" err="1"/>
              <a:t>Hijras</a:t>
            </a:r>
            <a:r>
              <a:rPr lang="en-US" sz="6000" dirty="0"/>
              <a:t> in South Asia</a:t>
            </a:r>
          </a:p>
        </p:txBody>
      </p:sp>
    </p:spTree>
    <p:extLst>
      <p:ext uri="{BB962C8B-B14F-4D97-AF65-F5344CB8AC3E}">
        <p14:creationId xmlns:p14="http://schemas.microsoft.com/office/powerpoint/2010/main" val="2165237939"/>
      </p:ext>
    </p:extLst>
  </p:cSld>
  <p:clrMapOvr>
    <a:masterClrMapping/>
  </p:clrMapOvr>
  <p:transition advClick="0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Josephine Holubkov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The Soviet Union’s Influence on Language in Tajikistan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38522"/>
      </p:ext>
    </p:extLst>
  </p:cSld>
  <p:clrMapOvr>
    <a:masterClrMapping/>
  </p:clrMapOvr>
  <p:transition advClick="0"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Kiyan Mohebbizadeh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7200" dirty="0"/>
              <a:t>How would one most effectively keep an aspiring teen athlete on the path to playing at a high level?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65908"/>
      </p:ext>
    </p:extLst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carlin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What is the most effective treatment for </a:t>
            </a:r>
            <a:r>
              <a:rPr lang="en-US" sz="6000" b="1" dirty="0" err="1"/>
              <a:t>misophonia</a:t>
            </a:r>
            <a:r>
              <a:rPr lang="en-US" sz="6000" b="1" dirty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73987694"/>
      </p:ext>
    </p:extLst>
  </p:cSld>
  <p:clrMapOvr>
    <a:masterClrMapping/>
  </p:clrMapOvr>
  <p:transition advClick="0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</a:t>
            </a:r>
            <a:r>
              <a:rPr lang="en-US" dirty="0" err="1"/>
              <a:t>bingman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With new technology and information, how are injuries in soccer being helped and prevented?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99119"/>
      </p:ext>
    </p:extLst>
  </p:cSld>
  <p:clrMapOvr>
    <a:masterClrMapping/>
  </p:clrMapOvr>
  <p:transition advClick="0"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Abigail gray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dirty="0"/>
              <a:t>How did the influence of music in America during the civil war era and </a:t>
            </a:r>
            <a:r>
              <a:rPr lang="en-US" sz="6000"/>
              <a:t>Vietnam war era differ?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320647"/>
      </p:ext>
    </p:extLst>
  </p:cSld>
  <p:clrMapOvr>
    <a:masterClrMapping/>
  </p:clrMapOvr>
  <p:transition advClick="0" advTm="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Eleanor </a:t>
            </a:r>
            <a:r>
              <a:rPr lang="en-US" dirty="0" err="1"/>
              <a:t>vandel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Development of human groups’ effect on race in </a:t>
            </a:r>
            <a:r>
              <a:rPr lang="en-US" sz="6000" dirty="0" err="1"/>
              <a:t>america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75734"/>
      </p:ext>
    </p:extLst>
  </p:cSld>
  <p:clrMapOvr>
    <a:masterClrMapping/>
  </p:clrMapOvr>
  <p:transition advClick="0" advTm="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nightingale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Rock climbing: training for bouldering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11875177"/>
      </p:ext>
    </p:extLst>
  </p:cSld>
  <p:clrMapOvr>
    <a:masterClrMapping/>
  </p:clrMapOvr>
  <p:transition advClick="0" advTm="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</a:t>
            </a:r>
            <a:r>
              <a:rPr lang="en-US" dirty="0" err="1"/>
              <a:t>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What modifications can be made to the </a:t>
            </a:r>
            <a:r>
              <a:rPr lang="en-US" sz="4000" b="1" dirty="0" err="1"/>
              <a:t>turing</a:t>
            </a:r>
            <a:r>
              <a:rPr lang="en-US" sz="4000" b="1" dirty="0"/>
              <a:t> test in order to make it a sufficient tool in assessing the intelligence of an AI?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378556"/>
      </p:ext>
    </p:extLst>
  </p:cSld>
  <p:clrMapOvr>
    <a:masterClrMapping/>
  </p:clrMapOvr>
  <p:transition advClick="0" advTm="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Ross </a:t>
            </a:r>
            <a:r>
              <a:rPr lang="en-US" dirty="0" err="1"/>
              <a:t>kilpatrick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How did reserve requirements affect the severity of the great depression 1929-1933?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33490526"/>
      </p:ext>
    </p:extLst>
  </p:cSld>
  <p:clrMapOvr>
    <a:masterClrMapping/>
  </p:clrMapOvr>
  <p:transition advClick="0" advTm="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Skye </a:t>
            </a:r>
            <a:r>
              <a:rPr lang="en-US" dirty="0" err="1"/>
              <a:t>simmonds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600" b="1" dirty="0"/>
              <a:t>Is the production of milk milking our world’s assets?</a:t>
            </a:r>
            <a:endParaRPr lang="en-US" sz="6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66121"/>
      </p:ext>
    </p:extLst>
  </p:cSld>
  <p:clrMapOvr>
    <a:masterClrMapping/>
  </p:clrMapOvr>
  <p:transition advClick="0" advTm="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Anya </a:t>
            </a:r>
            <a:r>
              <a:rPr lang="en-US" dirty="0" err="1"/>
              <a:t>weglarz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6000" dirty="0"/>
              <a:t>The art of developing resilience in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79986"/>
      </p:ext>
    </p:extLst>
  </p:cSld>
  <p:clrMapOvr>
    <a:masterClrMapping/>
  </p:clrMapOvr>
  <p:transition advClick="0" advTm="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Jonny </a:t>
            </a:r>
            <a:r>
              <a:rPr lang="en-US" dirty="0" err="1"/>
              <a:t>vizmeg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Isolating masculinity: To what extent do masculine stereotypes lead to social isolation?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46225"/>
      </p:ext>
    </p:extLst>
  </p:cSld>
  <p:clrMapOvr>
    <a:masterClrMapping/>
  </p:clrMapOvr>
  <p:transition advClick="0" advTm="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Madeline </a:t>
            </a:r>
            <a:r>
              <a:rPr lang="en-US" dirty="0" err="1"/>
              <a:t>vandel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A study to determine the best ACL graft type for a downhill ski racer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66223"/>
      </p:ext>
    </p:extLst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Teasha </a:t>
            </a:r>
            <a:r>
              <a:rPr lang="en-US" dirty="0" err="1"/>
              <a:t>luu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An investigation of </a:t>
            </a:r>
            <a:r>
              <a:rPr lang="en-US" sz="4400" b="1" dirty="0" err="1"/>
              <a:t>chinese</a:t>
            </a:r>
            <a:r>
              <a:rPr lang="en-US" sz="4400" b="1" dirty="0"/>
              <a:t> culture through a comparison of Disney’s animated film </a:t>
            </a:r>
            <a:r>
              <a:rPr lang="en-US" sz="4400" b="1" u="sng" dirty="0"/>
              <a:t>Mulan</a:t>
            </a:r>
            <a:r>
              <a:rPr lang="en-US" sz="4400" b="1" dirty="0"/>
              <a:t> with the original Chinese versions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6531128"/>
      </p:ext>
    </p:extLst>
  </p:cSld>
  <p:clrMapOvr>
    <a:masterClrMapping/>
  </p:clrMapOvr>
  <p:transition advClick="0" advTm="5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Annie </a:t>
            </a:r>
            <a:r>
              <a:rPr lang="en-US" dirty="0" err="1"/>
              <a:t>barton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Is it theologically valid to identify as a </a:t>
            </a:r>
            <a:r>
              <a:rPr lang="en-US" sz="4800" b="1" dirty="0" err="1"/>
              <a:t>jewish</a:t>
            </a:r>
            <a:r>
              <a:rPr lang="en-US" sz="4800" b="1" dirty="0"/>
              <a:t> Mormon?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04898"/>
      </p:ext>
    </p:extLst>
  </p:cSld>
  <p:clrMapOvr>
    <a:masterClrMapping/>
  </p:clrMapOvr>
  <p:transition advClick="0" advTm="5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 snow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H. G. Wells and science fiction – how technology has been inspired and influenced by science fiction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16577"/>
      </p:ext>
    </p:extLst>
  </p:cSld>
  <p:clrMapOvr>
    <a:masterClrMapping/>
  </p:clrMapOvr>
  <p:transition advClick="0" advTm="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Sunyoung </a:t>
            </a:r>
            <a:r>
              <a:rPr lang="en-US" dirty="0" err="1"/>
              <a:t>kim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Piano</a:t>
            </a:r>
            <a:r>
              <a:rPr lang="en-US" sz="4400" dirty="0"/>
              <a:t> </a:t>
            </a:r>
            <a:r>
              <a:rPr lang="en-US" sz="6000" dirty="0"/>
              <a:t>and the human brain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50588"/>
      </p:ext>
    </p:extLst>
  </p:cSld>
  <p:clrMapOvr>
    <a:masterClrMapping/>
  </p:clrMapOvr>
  <p:transition advClick="0" advTm="5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hom</a:t>
            </a:r>
            <a:r>
              <a:rPr lang="en-US" dirty="0"/>
              <a:t> </a:t>
            </a:r>
            <a:r>
              <a:rPr lang="en-US" dirty="0" err="1"/>
              <a:t>stevens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/>
              <a:t>Social and ethical issues with autonomous cars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85381917"/>
      </p:ext>
    </p:extLst>
  </p:cSld>
  <p:clrMapOvr>
    <a:masterClrMapping/>
  </p:clrMapOvr>
  <p:transition advClick="0" advTm="5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Alexandra </a:t>
            </a:r>
            <a:r>
              <a:rPr lang="en-US" dirty="0" err="1"/>
              <a:t>stroud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Why is </a:t>
            </a:r>
            <a:r>
              <a:rPr lang="en-US" sz="6000" b="1" dirty="0" err="1"/>
              <a:t>adhd</a:t>
            </a:r>
            <a:r>
              <a:rPr lang="en-US" sz="6000" b="1" dirty="0"/>
              <a:t> underdiagnosed in adolescent females?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59287"/>
      </p:ext>
    </p:extLst>
  </p:cSld>
  <p:clrMapOvr>
    <a:masterClrMapping/>
  </p:clrMapOvr>
  <p:transition advClick="0" advTm="5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Huan </a:t>
            </a:r>
            <a:r>
              <a:rPr lang="en-US" dirty="0" err="1"/>
              <a:t>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An exploration of the effects of perceived stigma on individuals seeking treatment for depression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8118"/>
      </p:ext>
    </p:extLst>
  </p:cSld>
  <p:clrMapOvr>
    <a:masterClrMapping/>
  </p:clrMapOvr>
  <p:transition advClick="0" advTm="5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Christine </a:t>
            </a:r>
            <a:r>
              <a:rPr lang="en-US" dirty="0" err="1"/>
              <a:t>huang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How king louis XIV used ballet to rule his kingdom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7280671"/>
      </p:ext>
    </p:extLst>
  </p:cSld>
  <p:clrMapOvr>
    <a:masterClrMapping/>
  </p:clrMapOvr>
  <p:transition advClick="0" advTm="5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</a:t>
            </a:r>
            <a:r>
              <a:rPr lang="en-US" dirty="0" err="1"/>
              <a:t>muller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How hacking is covered in the mass media today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15024"/>
      </p:ext>
    </p:extLst>
  </p:cSld>
  <p:clrMapOvr>
    <a:masterClrMapping/>
  </p:clrMapOvr>
  <p:transition advClick="0" advTm="5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Ervin </a:t>
            </a:r>
            <a:r>
              <a:rPr lang="en-US" dirty="0" err="1"/>
              <a:t>chhour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Anime’s integration into Japanese culture – social and cultural anthropology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65628545"/>
      </p:ext>
    </p:extLst>
  </p:cSld>
  <p:clrMapOvr>
    <a:masterClrMapping/>
  </p:clrMapOvr>
  <p:transition advClick="0" advTm="5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Kiyan </a:t>
            </a:r>
            <a:r>
              <a:rPr lang="en-US" dirty="0" err="1"/>
              <a:t>banuri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Ontic ethics: blackness, humanism, disability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4785016"/>
      </p:ext>
    </p:extLst>
  </p:cSld>
  <p:clrMapOvr>
    <a:masterClrMapping/>
  </p:clrMapOvr>
  <p:transition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Rebecca </a:t>
            </a:r>
            <a:r>
              <a:rPr lang="en-US" dirty="0" err="1"/>
              <a:t>greenberg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Transgender Athletes’ Participation in Sports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92017"/>
      </p:ext>
    </p:extLst>
  </p:cSld>
  <p:clrMapOvr>
    <a:masterClrMapping/>
  </p:clrMapOvr>
  <p:transition advClick="0" advTm="5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Kenny nelson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/>
              <a:t>NFIB v. </a:t>
            </a:r>
            <a:r>
              <a:rPr lang="en-US" sz="6000" b="1" dirty="0" err="1"/>
              <a:t>sebelius</a:t>
            </a:r>
            <a:r>
              <a:rPr lang="en-US" sz="6000" b="1" dirty="0"/>
              <a:t> and education legislation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91233571"/>
      </p:ext>
    </p:extLst>
  </p:cSld>
  <p:clrMapOvr>
    <a:masterClrMapping/>
  </p:clrMapOvr>
  <p:transition advClick="0" advTm="5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Maya </a:t>
            </a:r>
            <a:r>
              <a:rPr lang="en-US" dirty="0" err="1"/>
              <a:t>holcomb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Psychological effects of prison animal programs</a:t>
            </a:r>
          </a:p>
        </p:txBody>
      </p:sp>
    </p:spTree>
    <p:extLst>
      <p:ext uri="{BB962C8B-B14F-4D97-AF65-F5344CB8AC3E}">
        <p14:creationId xmlns:p14="http://schemas.microsoft.com/office/powerpoint/2010/main" val="317999950"/>
      </p:ext>
    </p:extLst>
  </p:cSld>
  <p:clrMapOvr>
    <a:masterClrMapping/>
  </p:clrMapOvr>
  <p:transition advClick="0" advTm="5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 </a:t>
            </a:r>
            <a:r>
              <a:rPr lang="en-US" dirty="0" err="1"/>
              <a:t>provonost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Sirens in literature: an analysis of the battle between compassion and individual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87473173"/>
      </p:ext>
    </p:extLst>
  </p:cSld>
  <p:clrMapOvr>
    <a:masterClrMapping/>
  </p:clrMapOvr>
  <p:transition advClick="0" advTm="5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</a:t>
            </a:r>
            <a:r>
              <a:rPr lang="en-US" dirty="0" err="1"/>
              <a:t>denton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Comparison between social media and suicide in china and the united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1361"/>
      </p:ext>
    </p:extLst>
  </p:cSld>
  <p:clrMapOvr>
    <a:masterClrMapping/>
  </p:clrMapOvr>
  <p:transition advClick="0" advTm="5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Eadan </a:t>
            </a:r>
            <a:r>
              <a:rPr lang="en-US" dirty="0" err="1"/>
              <a:t>mccarthy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500" b="1" dirty="0"/>
              <a:t>The extent of Benjamin bloom’s influence on head start</a:t>
            </a:r>
            <a:endParaRPr lang="en-US" sz="6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01515"/>
      </p:ext>
    </p:extLst>
  </p:cSld>
  <p:clrMapOvr>
    <a:masterClrMapping/>
  </p:clrMapOvr>
  <p:transition advClick="0" advTm="5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Divyam </a:t>
            </a:r>
            <a:r>
              <a:rPr lang="en-US" dirty="0" err="1"/>
              <a:t>goel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How does </a:t>
            </a:r>
            <a:r>
              <a:rPr lang="en-US" sz="6000" b="1" dirty="0" err="1"/>
              <a:t>spongebob</a:t>
            </a:r>
            <a:r>
              <a:rPr lang="en-US" sz="6000" b="1" dirty="0"/>
              <a:t> </a:t>
            </a:r>
            <a:r>
              <a:rPr lang="en-US" sz="6000" b="1" dirty="0" err="1"/>
              <a:t>squarepants</a:t>
            </a:r>
            <a:r>
              <a:rPr lang="en-US" sz="6000" b="1" dirty="0"/>
              <a:t> act a s a critique of capitalism?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12309"/>
      </p:ext>
    </p:extLst>
  </p:cSld>
  <p:clrMapOvr>
    <a:masterClrMapping/>
  </p:clrMapOvr>
  <p:transition advClick="0" advTm="5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Olivia </a:t>
            </a:r>
            <a:r>
              <a:rPr lang="en-US" dirty="0" err="1"/>
              <a:t>hanson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The American dream in the great Gatsby: how does </a:t>
            </a:r>
            <a:r>
              <a:rPr lang="en-US" sz="4000" b="1" dirty="0" err="1"/>
              <a:t>fitzgerald</a:t>
            </a:r>
            <a:r>
              <a:rPr lang="en-US" sz="4000" b="1" dirty="0"/>
              <a:t> portray the American dream in the great Gatsby through characterization?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1108558"/>
      </p:ext>
    </p:extLst>
  </p:cSld>
  <p:clrMapOvr>
    <a:masterClrMapping/>
  </p:clrMapOvr>
  <p:transition advClick="0" advTm="5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Micah Pruyn </a:t>
            </a:r>
            <a:r>
              <a:rPr lang="en-US" dirty="0" err="1"/>
              <a:t>goldstein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What drives professional athletes to commit violent acts when frustrated?</a:t>
            </a:r>
          </a:p>
        </p:txBody>
      </p:sp>
    </p:spTree>
    <p:extLst>
      <p:ext uri="{BB962C8B-B14F-4D97-AF65-F5344CB8AC3E}">
        <p14:creationId xmlns:p14="http://schemas.microsoft.com/office/powerpoint/2010/main" val="414209189"/>
      </p:ext>
    </p:extLst>
  </p:cSld>
  <p:clrMapOvr>
    <a:masterClrMapping/>
  </p:clrMapOvr>
  <p:transition advClick="0" advTm="5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Rodrigo </a:t>
            </a:r>
            <a:r>
              <a:rPr lang="en-US" dirty="0" err="1"/>
              <a:t>gallegos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Exploring Augustus’s social and political reforms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56962"/>
      </p:ext>
    </p:extLst>
  </p:cSld>
  <p:clrMapOvr>
    <a:masterClrMapping/>
  </p:clrMapOvr>
  <p:transition advClick="0" advTm="5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Sebastian </a:t>
            </a:r>
            <a:r>
              <a:rPr lang="en-US" dirty="0" err="1"/>
              <a:t>serbinowski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Chess renegades</a:t>
            </a:r>
          </a:p>
        </p:txBody>
      </p:sp>
    </p:spTree>
    <p:extLst>
      <p:ext uri="{BB962C8B-B14F-4D97-AF65-F5344CB8AC3E}">
        <p14:creationId xmlns:p14="http://schemas.microsoft.com/office/powerpoint/2010/main" val="1011388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Youlmin Choi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Mental Motivation Behind Injury and Recovery in Sports</a:t>
            </a:r>
          </a:p>
        </p:txBody>
      </p:sp>
    </p:spTree>
    <p:extLst>
      <p:ext uri="{BB962C8B-B14F-4D97-AF65-F5344CB8AC3E}">
        <p14:creationId xmlns:p14="http://schemas.microsoft.com/office/powerpoint/2010/main" val="2074293761"/>
      </p:ext>
    </p:extLst>
  </p:cSld>
  <p:clrMapOvr>
    <a:masterClrMapping/>
  </p:clrMapOvr>
  <p:transition advClick="0" advTm="5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Seojin 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/>
              <a:t>The effect of Korean celebrities on Korean beauty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34245"/>
      </p:ext>
    </p:extLst>
  </p:cSld>
  <p:clrMapOvr>
    <a:masterClrMapping/>
  </p:clrMapOvr>
  <p:transition advClick="0" advTm="5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Jackie 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The different implications of carl </a:t>
            </a:r>
            <a:r>
              <a:rPr lang="en-US" sz="5400" dirty="0" err="1"/>
              <a:t>sagan’s</a:t>
            </a:r>
            <a:r>
              <a:rPr lang="en-US" sz="5400" dirty="0"/>
              <a:t>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14312"/>
      </p:ext>
    </p:extLst>
  </p:cSld>
  <p:clrMapOvr>
    <a:masterClrMapping/>
  </p:clrMapOvr>
  <p:transition advClick="0" advTm="5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Azra </a:t>
            </a:r>
            <a:r>
              <a:rPr lang="en-US" dirty="0" err="1"/>
              <a:t>helac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Eating disorders in the united states and japan</a:t>
            </a:r>
          </a:p>
        </p:txBody>
      </p:sp>
    </p:spTree>
    <p:extLst>
      <p:ext uri="{BB962C8B-B14F-4D97-AF65-F5344CB8AC3E}">
        <p14:creationId xmlns:p14="http://schemas.microsoft.com/office/powerpoint/2010/main" val="463877144"/>
      </p:ext>
    </p:extLst>
  </p:cSld>
  <p:clrMapOvr>
    <a:masterClrMapping/>
  </p:clrMapOvr>
  <p:transition advClick="0" advTm="5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Constance </a:t>
            </a:r>
            <a:r>
              <a:rPr lang="en-US" dirty="0" err="1"/>
              <a:t>viollet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France under </a:t>
            </a:r>
            <a:r>
              <a:rPr lang="en-US" sz="6000" dirty="0" err="1"/>
              <a:t>german</a:t>
            </a:r>
            <a:r>
              <a:rPr lang="en-US" sz="6000" dirty="0"/>
              <a:t> occupation</a:t>
            </a:r>
          </a:p>
        </p:txBody>
      </p:sp>
    </p:spTree>
    <p:extLst>
      <p:ext uri="{BB962C8B-B14F-4D97-AF65-F5344CB8AC3E}">
        <p14:creationId xmlns:p14="http://schemas.microsoft.com/office/powerpoint/2010/main" val="3864530633"/>
      </p:ext>
    </p:extLst>
  </p:cSld>
  <p:clrMapOvr>
    <a:masterClrMapping/>
  </p:clrMapOvr>
  <p:transition advClick="0" advTm="5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Josie parry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600" b="1" dirty="0"/>
              <a:t>To what extent did </a:t>
            </a:r>
            <a:r>
              <a:rPr lang="en-US" sz="6600" b="1" i="1" dirty="0"/>
              <a:t>the twilight zone  </a:t>
            </a:r>
            <a:r>
              <a:rPr lang="en-US" sz="6600" b="1" dirty="0"/>
              <a:t>use surrealist imagery and themes to introduce television audiences of the 1950s to criticisms of the state of humanity and the state of American society?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20381171"/>
      </p:ext>
    </p:extLst>
  </p:cSld>
  <p:clrMapOvr>
    <a:masterClrMapping/>
  </p:clrMapOvr>
  <p:transition advClick="0" advTm="5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kennedy-yoon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/>
              <a:t>The effects of communism and </a:t>
            </a:r>
            <a:r>
              <a:rPr lang="en-US" sz="6000" b="1" dirty="0" err="1"/>
              <a:t>stalin</a:t>
            </a:r>
            <a:r>
              <a:rPr lang="en-US" sz="6000" b="1" dirty="0"/>
              <a:t> on the music of Dmitri </a:t>
            </a:r>
            <a:r>
              <a:rPr lang="en-US" sz="6000" b="1" dirty="0" err="1"/>
              <a:t>shostakovich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1534250"/>
      </p:ext>
    </p:extLst>
  </p:cSld>
  <p:clrMapOvr>
    <a:masterClrMapping/>
  </p:clrMapOvr>
  <p:transition advClick="0" advTm="5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Jonas </a:t>
            </a:r>
            <a:r>
              <a:rPr lang="en-US" dirty="0" err="1"/>
              <a:t>pearce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600" dirty="0"/>
              <a:t>Social movements and sports: the effects of leadership on player protests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7595"/>
      </p:ext>
    </p:extLst>
  </p:cSld>
  <p:clrMapOvr>
    <a:masterClrMapping/>
  </p:clrMapOvr>
  <p:transition advClick="0" advTm="5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 </a:t>
            </a:r>
            <a:r>
              <a:rPr lang="en-US" dirty="0" err="1"/>
              <a:t>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To what extent does </a:t>
            </a:r>
            <a:r>
              <a:rPr lang="en-US" sz="6000" b="1" dirty="0" err="1"/>
              <a:t>vibroacoustic</a:t>
            </a:r>
            <a:r>
              <a:rPr lang="en-US" sz="6000" b="1" dirty="0"/>
              <a:t> therapy aid in psychiatric therapy?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8098"/>
      </p:ext>
    </p:extLst>
  </p:cSld>
  <p:clrMapOvr>
    <a:masterClrMapping/>
  </p:clrMapOvr>
  <p:transition advClick="0" advTm="5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Cassidy </a:t>
            </a:r>
            <a:r>
              <a:rPr lang="en-US" dirty="0" err="1"/>
              <a:t>teteberg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An Examination of the impacts of media on mental health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309944479"/>
      </p:ext>
    </p:extLst>
  </p:cSld>
  <p:clrMapOvr>
    <a:masterClrMapping/>
  </p:clrMapOvr>
  <p:transition advClick="0" advTm="5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 </a:t>
            </a:r>
            <a:r>
              <a:rPr lang="en-US" dirty="0" err="1"/>
              <a:t>zembruski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600" b="1" dirty="0"/>
              <a:t>An analytical comparison of five contemporary liquid bipropellant propulsion systems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51793242"/>
      </p:ext>
    </p:extLst>
  </p:cSld>
  <p:clrMapOvr>
    <a:masterClrMapping/>
  </p:clrMapOvr>
  <p:transition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Christopher Kauffman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What is the most probable answer to Enrico Fermi’s Paradox?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72084763"/>
      </p:ext>
    </p:extLst>
  </p:cSld>
  <p:clrMapOvr>
    <a:masterClrMapping/>
  </p:clrMapOvr>
  <p:transition advClick="0" advTm="5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Shriya Pingali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An evaluation of the conflict between machine learning technology </a:t>
            </a:r>
            <a:r>
              <a:rPr lang="en-US" sz="4800" b="1"/>
              <a:t>an cybersecurity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642406"/>
      </p:ext>
    </p:extLst>
  </p:cSld>
  <p:clrMapOvr>
    <a:masterClrMapping/>
  </p:clrMapOvr>
  <p:transition advClick="0" advTm="50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Momoka Matsushita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To what extent does language influence a different one (Japanese/English/Chinese)?</a:t>
            </a:r>
          </a:p>
        </p:txBody>
      </p:sp>
    </p:spTree>
    <p:extLst>
      <p:ext uri="{BB962C8B-B14F-4D97-AF65-F5344CB8AC3E}">
        <p14:creationId xmlns:p14="http://schemas.microsoft.com/office/powerpoint/2010/main" val="2295965779"/>
      </p:ext>
    </p:extLst>
  </p:cSld>
  <p:clrMapOvr>
    <a:masterClrMapping/>
  </p:clrMapOvr>
  <p:transition advClick="0" advTm="5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Lillian </a:t>
            </a:r>
            <a:r>
              <a:rPr lang="en-US" dirty="0" err="1"/>
              <a:t>saam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How sexism manifests in fantasy literature and </a:t>
            </a:r>
            <a:r>
              <a:rPr lang="en-US" sz="5400" i="1" dirty="0"/>
              <a:t>a game of thrones</a:t>
            </a:r>
          </a:p>
        </p:txBody>
      </p:sp>
    </p:spTree>
    <p:extLst>
      <p:ext uri="{BB962C8B-B14F-4D97-AF65-F5344CB8AC3E}">
        <p14:creationId xmlns:p14="http://schemas.microsoft.com/office/powerpoint/2010/main" val="1733003455"/>
      </p:ext>
    </p:extLst>
  </p:cSld>
  <p:clrMapOvr>
    <a:masterClrMapping/>
  </p:clrMapOvr>
  <p:transition advClick="0" advTm="5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paradise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Are prescription drug prices justified?</a:t>
            </a:r>
          </a:p>
        </p:txBody>
      </p:sp>
    </p:spTree>
    <p:extLst>
      <p:ext uri="{BB962C8B-B14F-4D97-AF65-F5344CB8AC3E}">
        <p14:creationId xmlns:p14="http://schemas.microsoft.com/office/powerpoint/2010/main" val="1893521394"/>
      </p:ext>
    </p:extLst>
  </p:cSld>
  <p:clrMapOvr>
    <a:masterClrMapping/>
  </p:clrMapOvr>
  <p:transition advClick="0" advTm="5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Gavin </a:t>
            </a:r>
            <a:r>
              <a:rPr lang="en-US" dirty="0" err="1"/>
              <a:t>agee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Industrialization and the death toll of WWI - WWII</a:t>
            </a:r>
          </a:p>
        </p:txBody>
      </p:sp>
    </p:spTree>
    <p:extLst>
      <p:ext uri="{BB962C8B-B14F-4D97-AF65-F5344CB8AC3E}">
        <p14:creationId xmlns:p14="http://schemas.microsoft.com/office/powerpoint/2010/main" val="2491702064"/>
      </p:ext>
    </p:extLst>
  </p:cSld>
  <p:clrMapOvr>
    <a:masterClrMapping/>
  </p:clrMapOvr>
  <p:transition advClick="0" advTm="5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 </a:t>
            </a:r>
            <a:r>
              <a:rPr lang="en-US" dirty="0" err="1"/>
              <a:t>dubil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An economic analysis of the tax cuts and job acts of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8520"/>
      </p:ext>
    </p:extLst>
  </p:cSld>
  <p:clrMapOvr>
    <a:masterClrMapping/>
  </p:clrMapOvr>
  <p:transition advClick="0" advTm="5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Amelia </a:t>
            </a:r>
            <a:r>
              <a:rPr lang="en-US" dirty="0" err="1"/>
              <a:t>yoo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Body image in the k-pop industry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06331320"/>
      </p:ext>
    </p:extLst>
  </p:cSld>
  <p:clrMapOvr>
    <a:masterClrMapping/>
  </p:clrMapOvr>
  <p:transition advClick="0" advTm="5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0861"/>
            <a:ext cx="10396882" cy="1151965"/>
          </a:xfrm>
        </p:spPr>
        <p:txBody>
          <a:bodyPr/>
          <a:lstStyle/>
          <a:p>
            <a:r>
              <a:rPr lang="en-US" dirty="0"/>
              <a:t>Tiegan </a:t>
            </a:r>
            <a:r>
              <a:rPr lang="en-US" dirty="0" err="1"/>
              <a:t>robinson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Prehistoric art and gesture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00630728"/>
      </p:ext>
    </p:extLst>
  </p:cSld>
  <p:clrMapOvr>
    <a:masterClrMapping/>
  </p:clrMapOvr>
  <p:transition advClick="0" advTm="5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Nick </a:t>
            </a:r>
            <a:r>
              <a:rPr lang="en-US" dirty="0" err="1"/>
              <a:t>engstrom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The viability of communities in the Navajo nation for implementing smart growth practices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9439365"/>
      </p:ext>
    </p:extLst>
  </p:cSld>
  <p:clrMapOvr>
    <a:masterClrMapping/>
  </p:clrMapOvr>
  <p:transition advClick="0" advTm="5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Damonte</a:t>
            </a:r>
            <a:r>
              <a:rPr lang="en-US" dirty="0"/>
              <a:t> </a:t>
            </a:r>
            <a:r>
              <a:rPr lang="en-US" dirty="0" err="1"/>
              <a:t>hutchins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Art in videogames enriching the experience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41756671"/>
      </p:ext>
    </p:extLst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Carlebach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7200" b="1" dirty="0"/>
              <a:t>Confucian Values in Xi Jinping’s New Era and Gender Equality in China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75282489"/>
      </p:ext>
    </p:extLst>
  </p:cSld>
  <p:clrMapOvr>
    <a:masterClrMapping/>
  </p:clrMapOvr>
  <p:transition advClick="0" advTm="50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Zella </a:t>
            </a:r>
            <a:r>
              <a:rPr lang="en-US" dirty="0" err="1"/>
              <a:t>hanson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000" b="1" dirty="0"/>
              <a:t>How did the political and cultural aspects of 20</a:t>
            </a:r>
            <a:r>
              <a:rPr lang="en-US" sz="6000" b="1" baseline="30000" dirty="0"/>
              <a:t>th</a:t>
            </a:r>
            <a:r>
              <a:rPr lang="en-US" sz="6000" b="1" dirty="0"/>
              <a:t> century America influence George Balanchine’s neoclassical style of ballet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08853400"/>
      </p:ext>
    </p:extLst>
  </p:cSld>
  <p:clrMapOvr>
    <a:masterClrMapping/>
  </p:clrMapOvr>
  <p:transition advClick="0" advTm="5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root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French street art: message versus decoration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23775355"/>
      </p:ext>
    </p:extLst>
  </p:cSld>
  <p:clrMapOvr>
    <a:masterClrMapping/>
  </p:clrMapOvr>
  <p:transition advClick="0" advTm="5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Annie Than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Women in the 1920s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41513116"/>
      </p:ext>
    </p:extLst>
  </p:cSld>
  <p:clrMapOvr>
    <a:masterClrMapping/>
  </p:clrMapOvr>
  <p:transition advClick="0" advTm="50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Katrina </a:t>
            </a:r>
            <a:r>
              <a:rPr lang="en-US" dirty="0" err="1"/>
              <a:t>saam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What are the ethical implications of editing the human genome for non-medical purposes?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03430120"/>
      </p:ext>
    </p:extLst>
  </p:cSld>
  <p:clrMapOvr>
    <a:masterClrMapping/>
  </p:clrMapOvr>
  <p:transition advClick="0" advTm="5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Lindsey </a:t>
            </a:r>
            <a:r>
              <a:rPr lang="en-US" dirty="0" err="1"/>
              <a:t>zavala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How is technology impacting the way we cognitively process information?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8931161"/>
      </p:ext>
    </p:extLst>
  </p:cSld>
  <p:clrMapOvr>
    <a:masterClrMapping/>
  </p:clrMapOvr>
  <p:transition advClick="0" advTm="5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gonzalez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Will reducing greenhouse gas emission actually help climate change?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90958054"/>
      </p:ext>
    </p:extLst>
  </p:cSld>
  <p:clrMapOvr>
    <a:masterClrMapping/>
  </p:clrMapOvr>
  <p:transition advClick="0" advTm="5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Juan </a:t>
            </a:r>
            <a:r>
              <a:rPr lang="en-US" dirty="0" err="1"/>
              <a:t>correa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To what extent can male team athletes manage the pressure of competition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0318993"/>
      </p:ext>
    </p:extLst>
  </p:cSld>
  <p:clrMapOvr>
    <a:masterClrMapping/>
  </p:clrMapOvr>
  <p:transition advClick="0" advTm="5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Brianna </a:t>
            </a:r>
            <a:r>
              <a:rPr lang="en-US" dirty="0" err="1"/>
              <a:t>ingersoll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Mental illness in adolescents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67946453"/>
      </p:ext>
    </p:extLst>
  </p:cSld>
  <p:clrMapOvr>
    <a:masterClrMapping/>
  </p:clrMapOvr>
  <p:transition advClick="0" advTm="5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penner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The history of the relationship between gun control and racism in </a:t>
            </a:r>
            <a:r>
              <a:rPr lang="en-US" sz="6000" b="1" dirty="0" err="1"/>
              <a:t>america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35433072"/>
      </p:ext>
    </p:extLst>
  </p:cSld>
  <p:clrMapOvr>
    <a:masterClrMapping/>
  </p:clrMapOvr>
  <p:transition advClick="0" advTm="5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Anna tang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b="1" dirty="0"/>
              <a:t>Could dada be experiencing a revival with a new wave of anti-establishment sentiment?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85901107"/>
      </p:ext>
    </p:extLst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Henna Inoway-Yim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The Similar Societal Roles of Socrates and Satire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82257"/>
      </p:ext>
    </p:extLst>
  </p:cSld>
  <p:clrMapOvr>
    <a:masterClrMapping/>
  </p:clrMapOvr>
  <p:transition advClick="0" advTm="500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Alfredo </a:t>
            </a:r>
            <a:r>
              <a:rPr lang="en-US" dirty="0" err="1"/>
              <a:t>barrera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000" b="1" dirty="0"/>
              <a:t>The formation of mass incarceration and its impacts on the African-American community in the U.S.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19291359"/>
      </p:ext>
    </p:extLst>
  </p:cSld>
  <p:clrMapOvr>
    <a:masterClrMapping/>
  </p:clrMapOvr>
  <p:transition advClick="0" advTm="50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Chloe </a:t>
            </a:r>
            <a:r>
              <a:rPr lang="en-US" dirty="0" err="1"/>
              <a:t>quinn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The impact of the glen canyon dam on animals in the grand canyon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29142072"/>
      </p:ext>
    </p:extLst>
  </p:cSld>
  <p:clrMapOvr>
    <a:masterClrMapping/>
  </p:clrMapOvr>
  <p:transition advClick="0" advTm="50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Alexis </a:t>
            </a:r>
            <a:r>
              <a:rPr lang="en-US" dirty="0" err="1"/>
              <a:t>aragon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The evolution of aspects of gymnastics on the current injury statistics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26468717"/>
      </p:ext>
    </p:extLst>
  </p:cSld>
  <p:clrMapOvr>
    <a:masterClrMapping/>
  </p:clrMapOvr>
  <p:transition advClick="0" advTm="50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Faysal</a:t>
            </a:r>
            <a:r>
              <a:rPr lang="en-US" dirty="0"/>
              <a:t> </a:t>
            </a:r>
            <a:r>
              <a:rPr lang="en-US" dirty="0" err="1"/>
              <a:t>aden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Muslim athletes during the month of </a:t>
            </a:r>
            <a:r>
              <a:rPr lang="en-US" sz="6000" b="1" dirty="0" err="1"/>
              <a:t>ramadan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57571396"/>
      </p:ext>
    </p:extLst>
  </p:cSld>
  <p:clrMapOvr>
    <a:masterClrMapping/>
  </p:clrMapOvr>
  <p:transition advClick="0" advTm="5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Henry gray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Human  influence and the populations of animals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72987067"/>
      </p:ext>
    </p:extLst>
  </p:cSld>
  <p:clrMapOvr>
    <a:masterClrMapping/>
  </p:clrMapOvr>
  <p:transition advClick="0" advTm="5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 brooks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Is testing medical advancements on animals justifiable?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42176414"/>
      </p:ext>
    </p:extLst>
  </p:cSld>
  <p:clrMapOvr>
    <a:masterClrMapping/>
  </p:clrMapOvr>
  <p:transition advClick="0" advTm="5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bailey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The </a:t>
            </a:r>
            <a:r>
              <a:rPr lang="en-US" sz="6000" b="1" dirty="0" err="1"/>
              <a:t>monomyth</a:t>
            </a:r>
            <a:r>
              <a:rPr lang="en-US" sz="6000" b="1" dirty="0"/>
              <a:t> in J.R.R. Tolkien’s </a:t>
            </a:r>
            <a:r>
              <a:rPr lang="en-US" sz="6000" b="1" i="1" dirty="0"/>
              <a:t>The Hobbit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79608233"/>
      </p:ext>
    </p:extLst>
  </p:cSld>
  <p:clrMapOvr>
    <a:masterClrMapping/>
  </p:clrMapOvr>
  <p:transition advClick="0" advTm="500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Mayeli</a:t>
            </a:r>
            <a:r>
              <a:rPr lang="en-US" dirty="0"/>
              <a:t> Garcia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The history of lacrosse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40395370"/>
      </p:ext>
    </p:extLst>
  </p:cSld>
  <p:clrMapOvr>
    <a:masterClrMapping/>
  </p:clrMapOvr>
  <p:transition advClick="0" advTm="50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Sophia </a:t>
            </a:r>
            <a:r>
              <a:rPr lang="en-US" dirty="0" err="1"/>
              <a:t>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000" b="1" dirty="0"/>
              <a:t>Exposing the similarities and differences between the democratic-republican parties in the united states using the theory of spiral dynamics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73420708"/>
      </p:ext>
    </p:extLst>
  </p:cSld>
  <p:clrMapOvr>
    <a:masterClrMapping/>
  </p:clrMapOvr>
  <p:transition advClick="0" advTm="500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Mia </a:t>
            </a:r>
            <a:r>
              <a:rPr lang="en-US" dirty="0" err="1"/>
              <a:t>horne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How does the increase of women entering the work force contribute to the population decline in japan?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88532441"/>
      </p:ext>
    </p:extLst>
  </p:cSld>
  <p:clrMapOvr>
    <a:masterClrMapping/>
  </p:clrMapOvr>
  <p:transition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Lizzie Peterson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How do the economic realities and western social constructs of Filipina women create sex demands in the Philippines?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18637"/>
      </p:ext>
    </p:extLst>
  </p:cSld>
  <p:clrMapOvr>
    <a:masterClrMapping/>
  </p:clrMapOvr>
  <p:transition advClick="0" advTm="500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 </a:t>
            </a:r>
            <a:r>
              <a:rPr lang="en-US" dirty="0" err="1"/>
              <a:t>guo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b="1" dirty="0"/>
              <a:t>The factors which affect the dissemination of medical misinformation on the internet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53419854"/>
      </p:ext>
    </p:extLst>
  </p:cSld>
  <p:clrMapOvr>
    <a:masterClrMapping/>
  </p:clrMapOvr>
  <p:transition advClick="0" advTm="500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Ian </a:t>
            </a:r>
            <a:r>
              <a:rPr lang="en-US" dirty="0" err="1"/>
              <a:t>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The relationship between the BF 109 and allied aircraft in the second World war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637298"/>
      </p:ext>
    </p:extLst>
  </p:cSld>
  <p:clrMapOvr>
    <a:masterClrMapping/>
  </p:clrMapOvr>
  <p:transition advClick="0" advTm="500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Nicholas brown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Stress in relation to aviation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64975561"/>
      </p:ext>
    </p:extLst>
  </p:cSld>
  <p:clrMapOvr>
    <a:masterClrMapping/>
  </p:clrMapOvr>
  <p:transition advClick="0" advTm="500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 lee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6000" b="1" dirty="0"/>
              <a:t>An examination of the conflict between </a:t>
            </a:r>
            <a:r>
              <a:rPr lang="en-US" sz="6000" b="1" dirty="0" err="1"/>
              <a:t>india</a:t>
            </a:r>
            <a:r>
              <a:rPr lang="en-US" sz="6000" b="1" dirty="0"/>
              <a:t> and Pakistan: what are the causes of this problem, how has it evolved over the years, &amp; how can it end in a peaceful way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16353676"/>
      </p:ext>
    </p:extLst>
  </p:cSld>
  <p:clrMapOvr>
    <a:masterClrMapping/>
  </p:clrMapOvr>
  <p:transition advClick="0" advTm="500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Nathan fang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To what extent did the ghost army directly impact warfare during the war?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32869128"/>
      </p:ext>
    </p:extLst>
  </p:cSld>
  <p:clrMapOvr>
    <a:masterClrMapping/>
  </p:clrMapOvr>
  <p:transition advClick="0" advTm="500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Keven </a:t>
            </a:r>
            <a:r>
              <a:rPr lang="en-US" dirty="0" err="1"/>
              <a:t>zhang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An analysis of America’s gun violence epidemic, and a potential solution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63678314"/>
      </p:ext>
    </p:extLst>
  </p:cSld>
  <p:clrMapOvr>
    <a:masterClrMapping/>
  </p:clrMapOvr>
  <p:transition advClick="0" advTm="500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Mackenzie </a:t>
            </a:r>
            <a:r>
              <a:rPr lang="en-US" dirty="0" err="1"/>
              <a:t>tveit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The involvement of psychological motivation in sports performance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27845347"/>
      </p:ext>
    </p:extLst>
  </p:cSld>
  <p:clrMapOvr>
    <a:masterClrMapping/>
  </p:clrMapOvr>
  <p:transition advClick="0" advTm="500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Meghan </a:t>
            </a:r>
            <a:r>
              <a:rPr lang="en-US" dirty="0" err="1"/>
              <a:t>pettey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Examining intertextuality in film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3478474"/>
      </p:ext>
    </p:extLst>
  </p:cSld>
  <p:clrMapOvr>
    <a:masterClrMapping/>
  </p:clrMapOvr>
  <p:transition advClick="0" advTm="500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Lydia haggard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The Vietnam war’s effect on language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21051441"/>
      </p:ext>
    </p:extLst>
  </p:cSld>
  <p:clrMapOvr>
    <a:masterClrMapping/>
  </p:clrMapOvr>
  <p:transition advClick="0" advTm="500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 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What astrology can really teach us: astrology as a window into the cultures of </a:t>
            </a:r>
            <a:r>
              <a:rPr lang="en-US" sz="6000" b="1" dirty="0" err="1"/>
              <a:t>india</a:t>
            </a:r>
            <a:r>
              <a:rPr lang="en-US" sz="6000" b="1" dirty="0"/>
              <a:t> and America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68419872"/>
      </p:ext>
    </p:extLst>
  </p:cSld>
  <p:clrMapOvr>
    <a:masterClrMapping/>
  </p:clrMapOvr>
  <p:transition advClick="0" advTm="5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Override1.xml><?xml version="1.0" encoding="utf-8"?>
<a:themeOverride xmlns:a="http://schemas.openxmlformats.org/drawingml/2006/main">
  <a:clrScheme name="Main Event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1586</Words>
  <Application>Microsoft Office PowerPoint</Application>
  <PresentationFormat>Widescreen</PresentationFormat>
  <Paragraphs>253</Paragraphs>
  <Slides>123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6" baseType="lpstr">
      <vt:lpstr>Arial</vt:lpstr>
      <vt:lpstr>Impact</vt:lpstr>
      <vt:lpstr>Main Event</vt:lpstr>
      <vt:lpstr>Extended Essays</vt:lpstr>
      <vt:lpstr>Nicholas carlin</vt:lpstr>
      <vt:lpstr>Teasha luu</vt:lpstr>
      <vt:lpstr>Rebecca greenberg</vt:lpstr>
      <vt:lpstr>Youlmin Choi</vt:lpstr>
      <vt:lpstr>Christopher Kauffman</vt:lpstr>
      <vt:lpstr>Grace Carlebach</vt:lpstr>
      <vt:lpstr>Henna Inoway-Yim</vt:lpstr>
      <vt:lpstr>Lizzie Peterson</vt:lpstr>
      <vt:lpstr>Jennifer Rodriguez</vt:lpstr>
      <vt:lpstr>Marleigh anderson</vt:lpstr>
      <vt:lpstr>Tristan planelles</vt:lpstr>
      <vt:lpstr>Andrea oltra alonso</vt:lpstr>
      <vt:lpstr>Melina Stephenson</vt:lpstr>
      <vt:lpstr>Ciara Khor-Brogan</vt:lpstr>
      <vt:lpstr>EVA MOrath</vt:lpstr>
      <vt:lpstr>Mishka banuri</vt:lpstr>
      <vt:lpstr>Josephine Holubkov</vt:lpstr>
      <vt:lpstr>Kiyan Mohebbizadeh</vt:lpstr>
      <vt:lpstr>Max bingman</vt:lpstr>
      <vt:lpstr>Abigail gray</vt:lpstr>
      <vt:lpstr>Eleanor vandel</vt:lpstr>
      <vt:lpstr>Sage nightingale</vt:lpstr>
      <vt:lpstr>William johnson</vt:lpstr>
      <vt:lpstr>Ross kilpatrick</vt:lpstr>
      <vt:lpstr>Skye simmonds</vt:lpstr>
      <vt:lpstr>Anya weglarz</vt:lpstr>
      <vt:lpstr>Jonny vizmeg</vt:lpstr>
      <vt:lpstr>Madeline vandel</vt:lpstr>
      <vt:lpstr>Annie barton</vt:lpstr>
      <vt:lpstr>Kai snow</vt:lpstr>
      <vt:lpstr>Sunyoung kim</vt:lpstr>
      <vt:lpstr>Alexander hom stevens</vt:lpstr>
      <vt:lpstr>Alexandra stroud</vt:lpstr>
      <vt:lpstr>Huan tran</vt:lpstr>
      <vt:lpstr>Christine huang</vt:lpstr>
      <vt:lpstr>August muller</vt:lpstr>
      <vt:lpstr>Ervin chhour</vt:lpstr>
      <vt:lpstr>Kiyan banuri</vt:lpstr>
      <vt:lpstr>Kenny nelson</vt:lpstr>
      <vt:lpstr>Maya holcomb</vt:lpstr>
      <vt:lpstr>Eva provonost </vt:lpstr>
      <vt:lpstr>Julia denton</vt:lpstr>
      <vt:lpstr>Eadan mccarthy</vt:lpstr>
      <vt:lpstr>Divyam goel</vt:lpstr>
      <vt:lpstr>Olivia hanson</vt:lpstr>
      <vt:lpstr>Micah Pruyn goldstein</vt:lpstr>
      <vt:lpstr>Rodrigo gallegos</vt:lpstr>
      <vt:lpstr>Sebastian serbinowski</vt:lpstr>
      <vt:lpstr>Seojin park</vt:lpstr>
      <vt:lpstr>Jackie hall</vt:lpstr>
      <vt:lpstr>Azra helac</vt:lpstr>
      <vt:lpstr>Constance viollet</vt:lpstr>
      <vt:lpstr>Josie parry</vt:lpstr>
      <vt:lpstr>David kennedy-yoon</vt:lpstr>
      <vt:lpstr>Jonas pearce</vt:lpstr>
      <vt:lpstr>Ina kang</vt:lpstr>
      <vt:lpstr>Cassidy teteberg</vt:lpstr>
      <vt:lpstr>Miles zembruski</vt:lpstr>
      <vt:lpstr>Shriya Pingali</vt:lpstr>
      <vt:lpstr>Momoka Matsushita</vt:lpstr>
      <vt:lpstr>Lillian saam</vt:lpstr>
      <vt:lpstr>Ford paradise</vt:lpstr>
      <vt:lpstr>Gavin agee</vt:lpstr>
      <vt:lpstr>Ethan dubil</vt:lpstr>
      <vt:lpstr>Amelia yoo</vt:lpstr>
      <vt:lpstr>Tiegan robinson</vt:lpstr>
      <vt:lpstr>Nick engstrom</vt:lpstr>
      <vt:lpstr>Damonte hutchins</vt:lpstr>
      <vt:lpstr>Zella hanson</vt:lpstr>
      <vt:lpstr>Charles root</vt:lpstr>
      <vt:lpstr>Annie Than</vt:lpstr>
      <vt:lpstr>Katrina saam</vt:lpstr>
      <vt:lpstr>Lindsey zavala</vt:lpstr>
      <vt:lpstr>Peter gonzalez</vt:lpstr>
      <vt:lpstr>Juan correa</vt:lpstr>
      <vt:lpstr>Brianna ingersoll</vt:lpstr>
      <vt:lpstr>Anna penner</vt:lpstr>
      <vt:lpstr>Anna tang</vt:lpstr>
      <vt:lpstr>Alfredo barrera</vt:lpstr>
      <vt:lpstr>Chloe quinn</vt:lpstr>
      <vt:lpstr>Alexis aragon</vt:lpstr>
      <vt:lpstr>Faysal aden</vt:lpstr>
      <vt:lpstr>Henry gray</vt:lpstr>
      <vt:lpstr>Jordan brooks</vt:lpstr>
      <vt:lpstr>Virginia bailey</vt:lpstr>
      <vt:lpstr>Mayeli Garcia</vt:lpstr>
      <vt:lpstr>Sophia johnson</vt:lpstr>
      <vt:lpstr>Mia horne</vt:lpstr>
      <vt:lpstr>Kevin guo</vt:lpstr>
      <vt:lpstr>Ian williams</vt:lpstr>
      <vt:lpstr>Nicholas brown</vt:lpstr>
      <vt:lpstr>Miles lee</vt:lpstr>
      <vt:lpstr>Nathan fang</vt:lpstr>
      <vt:lpstr>Keven zhang</vt:lpstr>
      <vt:lpstr>Mackenzie tveit</vt:lpstr>
      <vt:lpstr>Meghan pettey</vt:lpstr>
      <vt:lpstr>Lydia haggard</vt:lpstr>
      <vt:lpstr>Ruby bates</vt:lpstr>
      <vt:lpstr>Willa gibson</vt:lpstr>
      <vt:lpstr>Samson osime</vt:lpstr>
      <vt:lpstr>Tyler luu</vt:lpstr>
      <vt:lpstr>Tyler king</vt:lpstr>
      <vt:lpstr>Diego galindo</vt:lpstr>
      <vt:lpstr>Chris hales</vt:lpstr>
      <vt:lpstr>Zachary barbanell</vt:lpstr>
      <vt:lpstr>Nick walton</vt:lpstr>
      <vt:lpstr>Emma holmgren</vt:lpstr>
      <vt:lpstr>Zeia woodruff</vt:lpstr>
      <vt:lpstr>Ruby sibul</vt:lpstr>
      <vt:lpstr>Katherine horvath</vt:lpstr>
      <vt:lpstr>Max bastiani</vt:lpstr>
      <vt:lpstr>Sophie corroon</vt:lpstr>
      <vt:lpstr>Lauren abueg</vt:lpstr>
      <vt:lpstr>Florence thirlwell</vt:lpstr>
      <vt:lpstr>Brianna dechet</vt:lpstr>
      <vt:lpstr>Julia snyder</vt:lpstr>
      <vt:lpstr>Maya jammulapati</vt:lpstr>
      <vt:lpstr>Audrey youngberg</vt:lpstr>
      <vt:lpstr>Dimitri blot</vt:lpstr>
      <vt:lpstr>Josephine messersmith</vt:lpstr>
      <vt:lpstr>Sam fenwick</vt:lpstr>
      <vt:lpstr>Iszabella kemp</vt:lpstr>
    </vt:vector>
  </TitlesOfParts>
  <Company>Salt Lake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Essays</dc:title>
  <dc:creator>Jenny Nicholas</dc:creator>
  <cp:lastModifiedBy>Kara Wheeler</cp:lastModifiedBy>
  <cp:revision>32</cp:revision>
  <dcterms:created xsi:type="dcterms:W3CDTF">2017-01-18T18:57:43Z</dcterms:created>
  <dcterms:modified xsi:type="dcterms:W3CDTF">2019-01-30T17:50:38Z</dcterms:modified>
</cp:coreProperties>
</file>